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7" r:id="rId1"/>
  </p:sldMasterIdLst>
  <p:sldIdLst>
    <p:sldId id="256" r:id="rId2"/>
    <p:sldId id="257" r:id="rId3"/>
    <p:sldId id="267" r:id="rId4"/>
    <p:sldId id="266" r:id="rId5"/>
    <p:sldId id="259" r:id="rId6"/>
    <p:sldId id="260" r:id="rId7"/>
    <p:sldId id="261" r:id="rId8"/>
    <p:sldId id="268" r:id="rId9"/>
    <p:sldId id="269" r:id="rId10"/>
    <p:sldId id="270" r:id="rId11"/>
    <p:sldId id="272" r:id="rId12"/>
    <p:sldId id="273" r:id="rId13"/>
    <p:sldId id="263" r:id="rId14"/>
    <p:sldId id="274" r:id="rId15"/>
    <p:sldId id="275" r:id="rId16"/>
    <p:sldId id="277" r:id="rId17"/>
    <p:sldId id="276" r:id="rId18"/>
    <p:sldId id="278" r:id="rId19"/>
    <p:sldId id="279" r:id="rId20"/>
    <p:sldId id="288" r:id="rId21"/>
    <p:sldId id="29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5884"/>
  </p:normalViewPr>
  <p:slideViewPr>
    <p:cSldViewPr snapToGrid="0">
      <p:cViewPr varScale="1">
        <p:scale>
          <a:sx n="96" d="100"/>
          <a:sy n="96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46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2832 24575,'0'-11'0,"6"-18"0,18-30 0,4 10 0,13-20 0,8-12 0,6-7 0,0 0 0,-4 5 0,-8 12 0,-1-1 0,-6 9 0,0-1 0,7-10-722,-1 3 0,8-10 0,3-7 0,3-3 0,-1 0 0,-3 4 0,-5 7 0,-9 12 722,5-15 0,-9 11 0,-2-1 0,3-11 0,-2-1 0,-5 3-62,0-10 1,-7 3 61,-4-7 0,-5 4-141,-5 24 0,-3 2 141,2-5 0,-3 5 0,-6 2 0,-3 4 4033,-5 46-4033,-8 1 1751,3 9-1751,-12 4 397,15 7-397,-29 16 0,14 6 0,-13 10 0,13 2 0,2 7 0,4 4 0,0 5 0,-3 2 0,-3 6 0,3 1-720,6-2 1,2 1-1,-1 2 720,-5 6 0,-1 2 0,2 3 0,2 7 0,3 3 0,-1 2 0,2-18 0,-1 3 0,1-1 0,1 1 0,1-1 0,2 0 0,1 1 0,1 1 0,1 7 0,1 2 0,0-1 0,1-3 0,0 4 0,0-3 0,3 2 0,2-8 0,2 3 0,0-1 0,-1-3 0,-2 6 0,-1-4 0,2 2 0,6 9 0,3 0 0,1-1 0,-2-8 0,2-2 0,1-4 0,5 15 0,2-3 0,3 5 0,-1-9 0,-3-15 0,6-3 0,-17-53 0,-1-9 0,-3-5 0,4-39 0,1-21 0,1-11 0,0-7 0,1 14 0,0-4 0,-1 0 131,-1-2 0,-2-1 1,1 0-132,2 3 0,0 1 0,0 2 0,4-20 0,0 2 0,1-14 0,0 3 0,-1 31 0,-1 3 0,0 0 0,-2 2 0,2-30 0,6 13 0,-6 15 0,-3 30 0,-6 3 0,3 22 0,-2-2 1765,6 11-1765,0 0 0,2 8 0,5 3 0,3 17 0,4 9 0,-5 9 0,0 6 0,16 35 0,-17-22 0,-1 7-282,4 8 0,0 2 282,-8-2 0,1 2-611,8 12 0,0 1 611,-8 2 0,0-6 0,5-33 0,-1-2 0,-5 15 0,-1-10 0,8-25 0,-9 3 0,-1-35 529,-7-4-529,7-4 1257,8-36-1257,-1-7 0,13-20 0,-2-20 0,-5 39 0,4-36 0,-7 38 0,5-18 0,2 21 0,-2 3 0,-8 17 0,-1 5 0,-6 7 0,1 4 0,-1 2 0,1 2 0,-1 0 0,1 2 0,-1-6 0,4 6 0,-3-6 0,3 7 0,-3-4 0,-1 1 0,1 2 0,-4-6 0,-1 0 0,0-5 0,2 0 0,3-8 0,0 6 0,0-7 0,9 4 0,-4 5 0,14-6 0,11-9 0,17-1 0,5-8 0,-10 11 0,1-1 0,15-16 0,-2 6 0,-1-1 0,-2-11 0,-16 14 0,-5 2 0,-14 0 0,0-11 0,-22 27 0,1-12 0,-9 15 0,0-7 0,-13 6 0,4 2 0,-5 2 0,3 7 0,7 6 0,-6 5 0,0 9 0,-1 17 0,-2 20 0,-6 24 0,5 3 0,9-21 0,1 3 0,-1 2 0,2 2 0,5 4 0,2 3 0,-5 13 0,1-1-580,4-19 0,0 0 580,0 20 0,0-1 0,-1-17 0,2-4 0,5 1 0,2-3 0,1 27 0,10-43 0,-9-18 0,-2-22 0,-1-3 1160,18-39-1160,-8 13 0,10-19 0,2-5 0,9-14 0,2-7 0,3-5-592,-10 15 0,0-1 592,12-28 0,-1-4 0,-3-2 0,-2 2 0,1 8 0,-1-1 0,-8-11 0,0 3 0,1 28 0,-2 3 0,-11-4 0,0 3-133,1 12 1,0 5 132,8-23 0,-8 16 0,-10 31 0,-3 7 0,-3 16 1168,9 11-1168,-2 20 281,5 9-281,-2 9 0,-3 5 0,0 21 0,3 9 0,-2 5 0,-10-29 0,-1 0 0,3 23 0,1 4-480,-5-1 0,0-2 480,0-12 0,0-2 0,0-1 0,0-4 0,0 22 0,-5-37 0,4-23 0,-6-16 0,2-11 0,-6-9 960,0-20-960,3-22 0,2-41 0,21-7 0,-3 40 0,3-2 0,10-6 0,5 2 0,6 5 0,1 2 0,-6 0 0,3 2 0,8-2 0,3 5 0,24-21 0,-12 8 0,-10 27 0,-32 28 0,-7 8 0,20 36 0,-11 0 0,22 50 0,0-4 0,-20-27 0,-1 4 0,4 9 0,0 4 0,3 15 0,-1 4-1030,-3 1 0,0 1 1030,4 2 0,-1 0 0,-3-11 0,-3-4 0,-3-18 0,-1-3 0,-1-6 0,-2-6 0,1-2 0,-5-24 0,-4-22 0,11-38 2060,2 3-2060,28-33 0,-4 10 0,-1 25 0,4 1 0,-3-3 0,2 3 0,5 5 0,2 1 0,4-7 0,1-1 0,-6 8 0,0 0 0,-3-7 0,-1-1 0,1-4 0,-4 0 0,7-23 0,-8-17 0,-11 1 0,-18-4 0,4 28 0,-15 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8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1:00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1 131 24575,'28'-6'0,"5"-2"0,42-7 0,7-1 0,-23 7 0,11-2 0,4 2-2596,14 0 0,5 2 0,12 0 2596,-32 4 0,5-1 0,6 0 0,3 1 0,4 0 0,1 1 0,3-1-313,-13 2 0,4-1 1,1 1-1,2-1 1,2 2-1,2-1 1,1 0-1,1 0 1,2 1-1,1-1 313,-9 1 0,0-1 0,2 1 0,1 0 0,1 0 0,1 0 0,2 0 0,0 0 0,2 0 0,1 0 0,1 0 0,2 1 0,0-1-177,-13 1 1,1-1 0,2 1 0,1 0 0,0 0 0,2 0 0,1 0 0,1 0 0,0 0 0,0 0 0,1 0 0,1 0 0,-1 1 0,1-1 0,-1 0 0,1 0 0,-1 0 0,-1 0 176,-1 0 0,-1 1 0,0-1 0,0 0 0,0 0 0,0 0 0,0 0 0,1 0 0,0 0 0,0 0 0,0 0 0,1 0 0,0 1 0,1-1 0,1 0 0,0 0 0,0 1 0,2-1 0,0 1-93,-7-1 1,0 1 0,0-1 0,2 1 0,0 0 0,0-1 0,1 1 0,1 0 0,0 0 0,0 0-1,1 0 1,0-1 0,0 1 0,0 0 0,0 0 0,1 0 0,-1 0 0,0 0 0,0 0 0,0 0-1,0 0 1,-1 0 0,0-1 92,0 1 0,0 0 0,0 0 0,0 0 0,0-1 0,0 1 0,0 0 0,-1 0 0,1 0 0,0-1 0,0 1 0,0 0 0,0 0 0,0 0 0,0-1 0,1 1 0,-1 0 0,1 0 0,-1 0 0,1-1 0,0 1 0,1 0 0,-1 0-8,0 0 0,-1-1 1,1 1-1,0 0 1,0 0-1,0-1 1,0 1-1,1 0 1,-1 0-1,1-1 0,0 1 1,0 0-1,0 0 1,0-1-1,0 1 1,0 0-1,0 0 1,0-1-1,-1 1 0,1 0 1,0 0-1,0-1 1,0 1-1,-1 0 8,1 0 0,-1-1 0,1 1 0,0 0 0,0 0 0,0-1 0,1 1 0,-1 0 0,0 0 0,1-1 0,-1 1 0,0 0 0,0 0 0,0-1 0,-1 1 0,1 0 0,-1 0 0,0-1 0,-1 1 0,0 0 0,0 0 0,-1 0 0,0-1 0,0 1 0,5 0 0,1 0 0,-1 0 0,-1 0 0,1 0 0,-1 0 0,-1 0 0,0 0 0,0 0 0,0 0 0,0 0 0,-1 0 0,0 0 0,0 0 0,0 0 0,0 0 0,-1 0 0,1 0 0,-1-1 0,1 1 0,-1 0 0,3-1 0,0 0 0,0 1 0,1-1 0,-1 0 0,0 0 0,1 0 0,-1 0 0,0 0 0,-1 0 0,0 0 0,0 0 0,-1 0 0,0 0 0,-1 0 0,-1 0 0,-1 0 0,-1 1 0,0-1 0,-2 0 0,8 1 0,-1 0 0,-1 0 0,-1 0 0,-1 1 0,-1-1 0,-1 0 0,0 1 0,0-1 0,-1 0 0,-1 0 0,1 0 0,-1 0 0,1 0 0,0-1 0,0 1 0,3-1 0,1-1 0,1 1 0,0-1 0,0 0 0,0 0 0,-1 0 0,0 0 0,-1 0 0,-2 0 0,0 0 0,-2 0 0,-2 0 0,-2 1 0,-2-1 0,17 2 0,-3-1 0,-3 1 0,-2-1 0,-2 1 0,0 0 0,-2 0 0,0-1 0,0 1 0,1-2 0,5 1 0,1-1 0,0 1 0,0-2 0,-2 1 0,-2 0 0,-1 0 0,-4 0 0,-3-1 147,13 1 1,-4 0 0,-4 0 0,-2 0 0,-2 0 0,0 0-148,5 0 0,-3 0 0,-1 0 0,1 0 0,1 0 0,6 2 0,3 0 0,0 1 0,-2-1 0,-4 0 0,4-2 0,-3 0 0,-2 0 0,1 2 0,2 2 0,0 2 0,0 0 0,-4-2 0,-10-3 0,-1-1 0,-4 0 0,-4 1 0,1 2 0,-6 1 0,0-1 1104,34-3 0,-9 0-1104,5 0 890,-17 0 0,-55 0 1,-19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2T11:55:16.8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47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24575,'0'-4'0,"0"1"0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0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1398 24575,'8'0'0,"-1"0"0,1 0 0,3 0 0,6-9 0,28-7 0,36-30 0,-18 13 0,6-2-1062,15-9 1,4-4 1061,-23 12 0,2-2 0,-1 0 0,0 0 0,0 0 0,-1-1 0,1-1 0,0-1 0,-3-2 0,-6 0 0,-3-1 0,-1 1 0,18-11 0,-5-3 0,-6-8 0,-5-1 254,-12 19 1,-4 0-255,-1-11 0,-3 0 0,16-26 0,-25 16 0,-8 17 0,-17 28 0,3 15 0,-4 16 1614,0 15-1614,0 28 0,0 38 0,-3 1 0,-2 9 0,1-33 0,1 2 0,-2 2-665,-1 12 0,-1 4 0,0-1 665,1-5 0,-2-1 0,1-1 0,0-4 0,1-1 0,-1 1 0,-1 5 0,1 2 0,1-1 0,1 0 0,1 1 0,1-1 0,-1-2 0,1-1 0,1-1-412,1-5 0,1-1 0,1-4 412,-2 15 0,2-8 0,1-19 0,2-7 0,0 0 0,7-21 0,-4-19 1862,10-16-1862,10-21 1369,30-16-1369,-19 9 0,3-3 0,8 0 0,1-1 0,2-4 0,-2-2 0,-1-8 0,-4-1 0,-7 6 0,-4-2 0,-7-11 0,-6-2 0,-7 13 0,-3-2 0,-5-25 0,-4-2 0,-1 13 0,-2-1 0,-3-25 0,-1 1 0,1 31 0,-1 1 0,-9-24 0,-1 2 0,6 26 0,-1 2 0,-8-15 0,1 0 0,7 17 0,1 3 0,-8-29 0,3 3 0,12 31 0,-5 0 0,7 27 0,3 11 0,5 3 0,10 4 0,26 0 0,2-6 0,7 5 0,9-5 0,-28 6 0,39 7 0,-27-6 0,7 11 0,-19-8 0,-13 1 0,-13 2 0,-1-3 0,-3 3 0,-4 1 0,4 20 0,-10 5 0,0 9 0,-15 20 0,-13 28 0,16-38 0,0 5 0,-7 24 0,2 0 0,8-25 0,2 0 0,2 29 0,3-3 0,1 8 0,5-18 0,4 1 0,10-13 0,2-2 0,-5 2 0,3 0 0,8-8 0,2-1 0,-2 6 0,2-5 0,24 14 0,-2 22 0,17-16 0,-23-20 0,17 18 0,-4-17 0,5 3 0,14-16 0,1-11 0,8-20 0,-12-8 0,20-10 0,-36-7 0,2-2 0,11-1 0,3-2 0,-1-5 0,-1-3 0,-1 3 0,-2-2 0,-13-1 0,-3-1 0,-3 1 0,-2-1 0,25-36 0,-26-3 0,-18 8 0,-9-4 0,-11 29 0,4 7 0,-6 18 0,0 3 0,0 0 0,0-3 0,-4 6 0,-54-18 0,41 19 0,-41-12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1.4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2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58 181 12085,'-7'3'0,"-4"5"4802,0 21-4802,-4 7 2173,8 29-2173,1 2 610,8-19 1,4 5-611,3 16 0,2 2 0,1-10 0,4 3 1258,1-2 0,3 5 0,1-3-1258,8 16 0,3-1-393,-7-15 1,2 2-1,1-3 393,14 19 0,2-4 0,-2-5 0,2-6 0,0-18 0,2-6 0,-4-9 0,1-5 0,39 11 0,7-47 0,-25-8 0,-10-21 0,-4-10 0,4-33 0,-14 27 0,-1-4 0,-5-11 0,-4 0-76,-2 12 1,-2-2 75,1-24 0,-4 0 0,-4 20 0,-4 1 0,-8-3 0,-3 1 0,3-31 480,-5 43 0,-4 0-480,-13-43 0,6 36 0,-2 0 0,-9 8 0,-1 3 0,-6-44 0,-17 14 0,24 31 0,-24-22 0,18 39 0,-11-6 674,14 24-674,-4 6 215,4 4-215,-17 6 0,-25 10 0,-5 15 0,20-10 0,-1 2 0,-30 24 0,8-1 0,-4 10 0,31-13 0,10-7 0,-1 2 0,-17 17 0,-11 18 0,2-17 0,15-14 0,4-11 0,21-13 0,9-8 0,7-4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4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 24575,'-4'21'0,"3"24"0,-11 11 0,11-3 0,1 6-4252,-4 9 1,1 6 4251,2-8 0,1 3 0,1 0 0,-1 0 0,0 0 0,0 3 326,0 16 0,0 5 0,0-3-326,0-11 0,0-1 0,0 3 0,0 16 0,0 3 0,0 2-276,0-23 1,0 0 0,0 0 0,0 0 275,0 18 0,0-2 0,0 3-420,0-13 0,0 3 0,0-1 0,0-3 420,0 9 0,0-3 0,0 1 0,-1-13 0,0 2 0,0-1 0,4-3 0,4 10 0,3-4 0,0-1 0,-4-4 0,1-1 0,4-3 1864,16 25 0,4-8-1864,-13-27 0,1-3 397,9 1 1,2-6-398,9 4 1365,28-19-1365,6-21 0,19-12 0,-26-9 0,5-5 1114,11-6 1,3-4-1115,1-1 0,1-5 94,-16-1 1,1-4 0,-3-1-95,14-9 0,-4-5 0,-2-8 0,-3-5 0,-9-1 0,-7-2-185,-19 11 1,-5-3 184,5-23 0,-4 0 0,-1-15 0,-18 12 0,-3-3 0,-4 19 0,-3 2 0,-4-7 0,-2 0 0,5 3 0,-1 1 0,-7 4 0,-2 1 0,1 4 0,-2 0 0,-10-10 0,-3 0 0,2 9 0,-3 2 0,0 4 0,-2 3 0,-11-13 0,13 32 0,5 19 421,0 14-421,-12 13 0,-7 37 0,-6 29 0,21-35 0,3 4 0,1 24 0,3 1 354,6-17 1,2 0-355,-2 23 0,3 1 0,9-20 0,4-2 0,-2-1 0,4 0 0,7-6 0,5-2 27,2 0 0,1-5-27,17 15 0,-10-26 0,3-8 0,8-12 0,20 8 0,-23-20 740,20 5-740,5-4 350,4 0-350,-1 0 0,2-2 0,20-4-243,3-6 0,3-3 243,-33-3 0,-4-3 0,4-3 0,-1-4 0,-5-10 0,-6-3 0,4-18 0,1-10 0,-32 16 0,-17 21 0,-1 2 0,-4 9 0,-4 1 0,-4 7 0,0 0 0,0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5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1 677 24575,'3'-4'0,"-2"-3"0,9-1 0,19-18 0,13-14 0,28-8 0,-29 16 0,3-2 0,15-8 0,2 0 0,-6 8 0,3-1 0,21-24 0,-2 3 0,-32 32 0,-2 0 0,24-27 0,-7 3 0,-24 26 0,13-19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6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63 974 9806,'-17'22'0,"-4"11"5104,10 21-5104,-1 36 0,10-28 0,4 4 944,0 11 0,4 3-944,6 4 0,4-1 0,2-4 0,4-4 0,2-15 0,5-3 0,4 8 0,6-4 0,-1-18 0,4-4 0,6 6 0,5-7 0,4-15 0,4-9 805,-3-7 1,1-7-806,9-14 0,3-9 0,13-8 0,-1-10 1999,-1-11 0,0-7-1999,-20 16 0,1-2 0,-5-2-544,-6-5 1,-5-2 0,-1-2 543,1 2 0,-2-1 0,-5-1 0,5-28 0,-7-3 0,-1 4 0,-8-1 0,-15 1 0,-6 2 0,2 14 0,-3-1 0,-9-23 0,-5 1 0,-1 32 0,-2 1 0,-10-34 0,-8 0 0,-3 32 0,-3 4 0,-6-13 0,-7 3 0,-12 15 0,-1 7-383,-22-13 383,21 34 0,2 9 0,11 11 0,-47 26 0,19 37 0,22-20 0,-2 5 0,2 9 0,3 3 174,3-2 0,2 0-174,-1 5 0,2-1 0,12-11 0,2 1 0,-5 8 0,1-2 1627,-13 18-1627,14 3 1172,5-36-1172,21-13 0,2-17 0,6-3 1034,3 3-1034,1-3 0,0-1 0,0-3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4:10:57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22057,'-4'3'0,"0"11"1218,4 16-1218,0 46 0,14-3 0,-8-8 0,0 4-144,6-9 0,1 0 144,-3 15 0,-1 4 0,1 7 0,0 4 0,1 5 0,-2 2-447,-4-26 0,-2 1 1,0 3 446,1 15 0,-1 2 0,-1 0 0,-1-4 0,-1-1 0,-1 1 0,2 1 0,-1 1 0,-1-1 0,-1 0 0,-1-2 0,-1-3 0,-1 17 0,-1-3 0,-4-3 0,0 0-119,0-6 1,0-5 118,1-22 0,0-1 0,3 3 0,1-3 0,-2 18 487,3-32-487,3-15 1750,-2-20-1750,3-1 0,0-7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6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6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0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0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9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9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7" r:id="rId2"/>
    <p:sldLayoutId id="2147483896" r:id="rId3"/>
    <p:sldLayoutId id="2147483895" r:id="rId4"/>
    <p:sldLayoutId id="2147483894" r:id="rId5"/>
    <p:sldLayoutId id="2147483893" r:id="rId6"/>
    <p:sldLayoutId id="2147483892" r:id="rId7"/>
    <p:sldLayoutId id="2147483891" r:id="rId8"/>
    <p:sldLayoutId id="2147483890" r:id="rId9"/>
    <p:sldLayoutId id="2147483889" r:id="rId10"/>
    <p:sldLayoutId id="214748388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3" Type="http://schemas.openxmlformats.org/officeDocument/2006/relationships/image" Target="../media/image4.png"/><Relationship Id="rId21" Type="http://schemas.openxmlformats.org/officeDocument/2006/relationships/customXml" Target="../ink/ink11.xml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24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hyperlink" Target="https://youtu.be/tFab466wQFQ" TargetMode="External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A5B9DB-0BF9-4260-A97B-936524F96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uchtfoto van wolkenkrabbers">
            <a:extLst>
              <a:ext uri="{FF2B5EF4-FFF2-40B4-BE49-F238E27FC236}">
                <a16:creationId xmlns:a16="http://schemas.microsoft.com/office/drawing/2014/main" id="{C3D51728-5E7C-64E1-0F60-5F8BB7EADC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865" b="1413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824785-89B4-4433-955A-F2C847B15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59" y="614291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rgbClr val="9EA4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7AB1EB-0E42-A83C-C0C6-E23999654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925" y="1731762"/>
            <a:ext cx="8058150" cy="24538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2900" dirty="0"/>
              <a:t>L’art de la BD : PATRIMOINE de la Région de Bruxelles-Capitale</a:t>
            </a:r>
            <a:br>
              <a:rPr lang="fr-FR" sz="2900" dirty="0"/>
            </a:br>
            <a:r>
              <a:rPr lang="fr-FR" sz="2900" dirty="0"/>
              <a:t>-</a:t>
            </a:r>
            <a:br>
              <a:rPr lang="fr-FR" sz="2900" dirty="0"/>
            </a:br>
            <a:r>
              <a:rPr lang="fr-FR" sz="2900" dirty="0" err="1"/>
              <a:t>Stripkunst</a:t>
            </a:r>
            <a:r>
              <a:rPr lang="fr-FR" sz="2900" dirty="0"/>
              <a:t>: ERFGOED van het </a:t>
            </a:r>
            <a:r>
              <a:rPr lang="fr-FR" sz="2900" dirty="0" err="1"/>
              <a:t>Brusselse</a:t>
            </a:r>
            <a:r>
              <a:rPr lang="fr-FR" sz="2900" dirty="0"/>
              <a:t> </a:t>
            </a:r>
            <a:r>
              <a:rPr lang="fr-FR" sz="2900" dirty="0" err="1"/>
              <a:t>Hoofdstedelijk</a:t>
            </a:r>
            <a:r>
              <a:rPr lang="fr-FR" sz="2900" dirty="0"/>
              <a:t> </a:t>
            </a:r>
            <a:r>
              <a:rPr lang="fr-FR" sz="2900" dirty="0" err="1"/>
              <a:t>Gewest</a:t>
            </a:r>
            <a:endParaRPr lang="fr-FR" sz="29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D15F98-A16E-8F0B-2516-A580B5DD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8975" y="4599432"/>
            <a:ext cx="5734051" cy="934593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fr-FR" sz="2700" dirty="0"/>
              <a:t>23/5/2024, 11:00</a:t>
            </a:r>
          </a:p>
          <a:p>
            <a:pPr algn="ctr">
              <a:lnSpc>
                <a:spcPct val="100000"/>
              </a:lnSpc>
            </a:pPr>
            <a:r>
              <a:rPr lang="fr-FR" sz="2700" dirty="0" err="1"/>
              <a:t>Comic</a:t>
            </a:r>
            <a:r>
              <a:rPr lang="fr-FR" sz="2700" dirty="0"/>
              <a:t> Art Museum, Brussels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CB2E64D6-3AEB-4AFF-9475-E210F85E0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31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670097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chemeClr val="accent2"/>
                </a:solidFill>
              </a:rPr>
              <a:t>Korte </a:t>
            </a:r>
            <a:r>
              <a:rPr lang="en-US" sz="4100" dirty="0" err="1">
                <a:solidFill>
                  <a:schemeClr val="accent2"/>
                </a:solidFill>
              </a:rPr>
              <a:t>geschiedenis</a:t>
            </a:r>
            <a:r>
              <a:rPr lang="en-US" sz="4100" dirty="0">
                <a:solidFill>
                  <a:schemeClr val="accent2"/>
                </a:solidFill>
              </a:rPr>
              <a:t> </a:t>
            </a:r>
            <a:br>
              <a:rPr lang="en-US" sz="4100" dirty="0">
                <a:solidFill>
                  <a:schemeClr val="accent2"/>
                </a:solidFill>
              </a:rPr>
            </a:br>
            <a:r>
              <a:rPr lang="en-US" sz="4100" dirty="0"/>
              <a:t>Un </a:t>
            </a:r>
            <a:r>
              <a:rPr lang="en-US" sz="4100" dirty="0" err="1"/>
              <a:t>peu</a:t>
            </a:r>
            <a:r>
              <a:rPr lang="en-US" sz="4100" dirty="0"/>
              <a:t> </a:t>
            </a:r>
            <a:r>
              <a:rPr lang="en-US" sz="4100" dirty="0" err="1"/>
              <a:t>d’histoire</a:t>
            </a:r>
            <a:endParaRPr lang="en-US" sz="4100" dirty="0">
              <a:solidFill>
                <a:schemeClr val="accent2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741A0B9-BDBD-ED58-8777-211E6D14C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lvl="1"/>
            <a:r>
              <a:rPr lang="en-US" b="1" dirty="0"/>
              <a:t>1969</a:t>
            </a:r>
            <a:r>
              <a:rPr lang="en-US" dirty="0"/>
              <a:t> : première formation BD (Eddy </a:t>
            </a:r>
            <a:r>
              <a:rPr lang="en-US" dirty="0" err="1"/>
              <a:t>Paape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1971</a:t>
            </a:r>
            <a:r>
              <a:rPr lang="en-US" dirty="0"/>
              <a:t> : premier prix BD (Prix Saint-Michel)</a:t>
            </a:r>
          </a:p>
          <a:p>
            <a:pPr marL="457200" lvl="1"/>
            <a:endParaRPr lang="en-US" b="1" dirty="0"/>
          </a:p>
          <a:p>
            <a:pPr lvl="1"/>
            <a:r>
              <a:rPr lang="en-US" b="1" dirty="0"/>
              <a:t>1969</a:t>
            </a:r>
            <a:r>
              <a:rPr lang="en-US" dirty="0"/>
              <a:t> :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stripopleiding</a:t>
            </a:r>
            <a:r>
              <a:rPr lang="en-US" dirty="0"/>
              <a:t> (Eddy </a:t>
            </a:r>
            <a:r>
              <a:rPr lang="en-US" dirty="0" err="1"/>
              <a:t>Paape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1971</a:t>
            </a:r>
            <a:r>
              <a:rPr lang="en-US" dirty="0"/>
              <a:t> :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stripprijs</a:t>
            </a:r>
            <a:r>
              <a:rPr lang="en-US" dirty="0"/>
              <a:t> (Sint-</a:t>
            </a:r>
            <a:r>
              <a:rPr lang="en-US" dirty="0" err="1"/>
              <a:t>Michielsprijs</a:t>
            </a:r>
            <a:r>
              <a:rPr lang="en-US" dirty="0"/>
              <a:t>)</a:t>
            </a:r>
          </a:p>
          <a:p>
            <a:pPr marL="0"/>
            <a:endParaRPr lang="en-US" sz="1700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8F3B13D-5AA6-BFB5-264F-56317C633F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412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Un </a:t>
            </a:r>
            <a:r>
              <a:rPr lang="en-US" sz="3000" dirty="0" err="1"/>
              <a:t>peu</a:t>
            </a:r>
            <a:r>
              <a:rPr lang="en-US" sz="3000" dirty="0"/>
              <a:t> </a:t>
            </a:r>
            <a:r>
              <a:rPr lang="en-US" sz="3000" dirty="0" err="1"/>
              <a:t>d’histoire</a:t>
            </a:r>
            <a:r>
              <a:rPr lang="en-US" sz="3000" dirty="0"/>
              <a:t> </a:t>
            </a:r>
            <a:r>
              <a:rPr lang="en-US" sz="3000" dirty="0">
                <a:solidFill>
                  <a:schemeClr val="accent2"/>
                </a:solidFill>
              </a:rPr>
              <a:t>Korte </a:t>
            </a:r>
            <a:r>
              <a:rPr lang="en-US" sz="3000" dirty="0" err="1">
                <a:solidFill>
                  <a:schemeClr val="accent2"/>
                </a:solidFill>
              </a:rPr>
              <a:t>geschiedenis</a:t>
            </a:r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6" name="Espace réservé du contenu 5" descr="Une image contenant homme, Visage humain, habits, croquis&#10;&#10;Description générée automatiquement">
            <a:extLst>
              <a:ext uri="{FF2B5EF4-FFF2-40B4-BE49-F238E27FC236}">
                <a16:creationId xmlns:a16="http://schemas.microsoft.com/office/drawing/2014/main" id="{C05FB546-5D21-8A9E-F7F9-69A5E752A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6" b="27663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12" name="Espace réservé du contenu 11" descr="Une image contenant bâtiment, capture d’écran, monochrome, noir et blanc&#10;&#10;Description générée automatiquement">
            <a:extLst>
              <a:ext uri="{FF2B5EF4-FFF2-40B4-BE49-F238E27FC236}">
                <a16:creationId xmlns:a16="http://schemas.microsoft.com/office/drawing/2014/main" id="{5B9716EF-C80F-0B3D-F901-7912A7A577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2" b="2496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4925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03F337-F480-472E-CAEF-6098C3A2C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800" b="1" dirty="0"/>
              <a:t>1989</a:t>
            </a:r>
            <a:r>
              <a:rPr lang="fr-FR" sz="2800" dirty="0"/>
              <a:t> : ouverture CBBD (Musée de la BD)</a:t>
            </a:r>
            <a:endParaRPr lang="fr-FR" sz="2800" b="1" dirty="0"/>
          </a:p>
          <a:p>
            <a:r>
              <a:rPr lang="fr-FR" sz="2800" b="1" dirty="0"/>
              <a:t>1989</a:t>
            </a:r>
            <a:r>
              <a:rPr lang="fr-FR" sz="2800" dirty="0"/>
              <a:t> : </a:t>
            </a:r>
            <a:r>
              <a:rPr lang="fr-FR" sz="2800" dirty="0" err="1"/>
              <a:t>opening</a:t>
            </a:r>
            <a:r>
              <a:rPr lang="fr-FR" sz="2800" dirty="0"/>
              <a:t> </a:t>
            </a:r>
            <a:r>
              <a:rPr lang="fr-FR" sz="2800" dirty="0" err="1"/>
              <a:t>Stripmuseum</a:t>
            </a:r>
            <a:r>
              <a:rPr lang="fr-FR" sz="2800" dirty="0"/>
              <a:t> (</a:t>
            </a:r>
            <a:r>
              <a:rPr lang="fr-FR" sz="2800" dirty="0" err="1"/>
              <a:t>toen</a:t>
            </a:r>
            <a:r>
              <a:rPr lang="fr-FR" sz="2800" dirty="0"/>
              <a:t> BCB)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3114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Un </a:t>
            </a:r>
            <a:r>
              <a:rPr lang="en-US" sz="5600" dirty="0" err="1"/>
              <a:t>peu</a:t>
            </a:r>
            <a:r>
              <a:rPr lang="en-US" sz="5600" dirty="0"/>
              <a:t> </a:t>
            </a:r>
            <a:r>
              <a:rPr lang="en-US" sz="5600" dirty="0" err="1"/>
              <a:t>d’histoire</a:t>
            </a:r>
            <a:r>
              <a:rPr lang="en-US" sz="5600" dirty="0"/>
              <a:t>  </a:t>
            </a:r>
            <a:r>
              <a:rPr lang="en-US" sz="5600" dirty="0">
                <a:solidFill>
                  <a:schemeClr val="accent2"/>
                </a:solidFill>
              </a:rPr>
              <a:t>Korte </a:t>
            </a:r>
            <a:r>
              <a:rPr lang="en-US" sz="5600" dirty="0" err="1">
                <a:solidFill>
                  <a:schemeClr val="accent2"/>
                </a:solidFill>
              </a:rPr>
              <a:t>geschiedenis</a:t>
            </a:r>
            <a:endParaRPr lang="en-US" sz="5600" dirty="0">
              <a:solidFill>
                <a:schemeClr val="accent2"/>
              </a:solidFill>
            </a:endParaRP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5D60B77-F53E-BFE5-84EF-4BA4E3553D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5409" b="15409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838C631-901E-6DDF-2B11-08389F45D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fr-FR" b="1" dirty="0"/>
              <a:t>1991</a:t>
            </a:r>
            <a:r>
              <a:rPr lang="fr-FR" dirty="0"/>
              <a:t> : première fresque BD (Broussaille)</a:t>
            </a:r>
          </a:p>
          <a:p>
            <a:pPr lvl="1"/>
            <a:r>
              <a:rPr lang="fr-FR" b="1" dirty="0"/>
              <a:t>2024</a:t>
            </a:r>
            <a:r>
              <a:rPr lang="fr-FR" dirty="0"/>
              <a:t> : inscription de l’art de la BD comme patrimoine culturel immatériel</a:t>
            </a:r>
          </a:p>
          <a:p>
            <a:pPr marL="457200" lvl="1" indent="0">
              <a:buNone/>
            </a:pPr>
            <a:endParaRPr lang="fr-FR" b="1" dirty="0"/>
          </a:p>
          <a:p>
            <a:pPr lvl="1"/>
            <a:r>
              <a:rPr lang="fr-FR" b="1" dirty="0"/>
              <a:t>1991</a:t>
            </a:r>
            <a:r>
              <a:rPr lang="fr-FR" dirty="0"/>
              <a:t> : </a:t>
            </a:r>
            <a:r>
              <a:rPr lang="fr-FR" dirty="0" err="1"/>
              <a:t>eerste</a:t>
            </a:r>
            <a:r>
              <a:rPr lang="fr-FR" dirty="0"/>
              <a:t> </a:t>
            </a:r>
            <a:r>
              <a:rPr lang="fr-FR" dirty="0" err="1"/>
              <a:t>stripmuur</a:t>
            </a:r>
            <a:r>
              <a:rPr lang="fr-FR" dirty="0"/>
              <a:t> (</a:t>
            </a:r>
            <a:r>
              <a:rPr lang="fr-FR" dirty="0" err="1"/>
              <a:t>Ragebol</a:t>
            </a:r>
            <a:r>
              <a:rPr lang="fr-FR" dirty="0"/>
              <a:t>)</a:t>
            </a:r>
          </a:p>
          <a:p>
            <a:pPr lvl="1"/>
            <a:r>
              <a:rPr lang="fr-FR" b="1" dirty="0"/>
              <a:t>2024</a:t>
            </a:r>
            <a:r>
              <a:rPr lang="fr-FR" dirty="0"/>
              <a:t> : </a:t>
            </a:r>
            <a:r>
              <a:rPr lang="fr-FR" dirty="0" err="1"/>
              <a:t>inschrijving</a:t>
            </a:r>
            <a:r>
              <a:rPr lang="fr-FR" dirty="0"/>
              <a:t> van de </a:t>
            </a:r>
            <a:r>
              <a:rPr lang="fr-FR" dirty="0" err="1"/>
              <a:t>stripkunst</a:t>
            </a:r>
            <a:r>
              <a:rPr lang="fr-FR" dirty="0"/>
              <a:t> </a:t>
            </a:r>
            <a:r>
              <a:rPr lang="fr-FR" dirty="0" err="1"/>
              <a:t>als</a:t>
            </a:r>
            <a:r>
              <a:rPr lang="fr-FR" dirty="0"/>
              <a:t> </a:t>
            </a:r>
            <a:r>
              <a:rPr lang="fr-FR" dirty="0" err="1"/>
              <a:t>immaterieel</a:t>
            </a:r>
            <a:r>
              <a:rPr lang="fr-FR" dirty="0"/>
              <a:t> </a:t>
            </a:r>
            <a:r>
              <a:rPr lang="fr-FR" dirty="0" err="1"/>
              <a:t>cultureel</a:t>
            </a:r>
            <a:r>
              <a:rPr lang="fr-FR" dirty="0"/>
              <a:t> </a:t>
            </a:r>
            <a:r>
              <a:rPr lang="fr-FR" dirty="0" err="1"/>
              <a:t>erfgoed</a:t>
            </a: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Espace réservé du contenu 6">
            <a:extLst>
              <a:ext uri="{FF2B5EF4-FFF2-40B4-BE49-F238E27FC236}">
                <a16:creationId xmlns:a16="http://schemas.microsoft.com/office/drawing/2014/main" id="{6FDE5511-82DC-070B-306A-8A0DC593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90" b="3790"/>
          <a:stretch/>
        </p:blipFill>
        <p:spPr>
          <a:xfrm>
            <a:off x="0" y="4361970"/>
            <a:ext cx="4051081" cy="249603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2517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Quelques chiffres </a:t>
            </a:r>
            <a:r>
              <a:rPr lang="fr-FR" dirty="0">
                <a:solidFill>
                  <a:schemeClr val="accent2"/>
                </a:solidFill>
              </a:rPr>
              <a:t>/ </a:t>
            </a:r>
            <a:r>
              <a:rPr lang="fr-FR" dirty="0" err="1">
                <a:solidFill>
                  <a:schemeClr val="accent2"/>
                </a:solidFill>
              </a:rPr>
              <a:t>enkele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cijfers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Acteurs de production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ca. 100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auteur·rices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et 10 maisons d'édition à Bruxelles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Acteurs de transmission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38 librairies, 10 écoles, académies et cours universitaires, 6 galléries spécialisées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Acteurs d’organisation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4 festivals, 2 musées, 2 archives, 1 parcours BD avec 70 fresques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2DF85-F5E7-FF54-0334-5188C87A79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Actoren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 van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productie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ca. 100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auteur·rices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et 10 maisons d'édition à Bruxelles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Actoren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 van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overdracht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38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boekhandels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, 10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scholen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academies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en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universiteiten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met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een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stripvak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, 6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gespecialiseerde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galerijen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Actoren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 van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organisatie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4 festivals, 2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musea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, 2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archieven</a:t>
            </a:r>
            <a:r>
              <a:rPr lang="fr-BE" dirty="0">
                <a:solidFill>
                  <a:srgbClr val="000000"/>
                </a:solidFill>
              </a:rPr>
              <a:t>, 1 </a:t>
            </a:r>
            <a:r>
              <a:rPr lang="fr-BE" dirty="0" err="1">
                <a:solidFill>
                  <a:srgbClr val="000000"/>
                </a:solidFill>
              </a:rPr>
              <a:t>stripwandeling</a:t>
            </a:r>
            <a:r>
              <a:rPr lang="fr-BE" dirty="0">
                <a:solidFill>
                  <a:srgbClr val="000000"/>
                </a:solidFill>
              </a:rPr>
              <a:t> met 70 </a:t>
            </a:r>
            <a:r>
              <a:rPr lang="fr-BE" dirty="0" err="1">
                <a:solidFill>
                  <a:srgbClr val="000000"/>
                </a:solidFill>
              </a:rPr>
              <a:t>stripmuren</a:t>
            </a:r>
            <a:endParaRPr lang="fr-B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5866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Quelques chiffres </a:t>
            </a:r>
            <a:r>
              <a:rPr lang="fr-FR" dirty="0">
                <a:solidFill>
                  <a:schemeClr val="accent2"/>
                </a:solidFill>
              </a:rPr>
              <a:t>/ </a:t>
            </a:r>
            <a:r>
              <a:rPr lang="fr-FR" dirty="0" err="1">
                <a:solidFill>
                  <a:schemeClr val="accent2"/>
                </a:solidFill>
              </a:rPr>
              <a:t>enkele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cijfers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Lecteurs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Économiquement l’activité éditoriale la plus important en F-WB (2020). 5,5M d’albums vendus en 2020.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Visiteurs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250.000 visiteurs au Musée de la BD de Bruxelles (2023) dont presque 70.000 belges, 60.000 visiteurs du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BDComicstripfestival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2DF85-F5E7-FF54-0334-5188C87A79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dirty="0" err="1">
                <a:solidFill>
                  <a:srgbClr val="000000"/>
                </a:solidFill>
              </a:rPr>
              <a:t>Lezers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80-tal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titels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in het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Nederlands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met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een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oplage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tussen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25.000 en 75.000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exemplaren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(2024). 7% des ventes en Flandre en 2019.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Bezoekers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250.000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bezoekers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in het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Stripmuseum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(2023)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waarvan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bijna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70.000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Belgen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, 60.000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bezoekers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op he</a:t>
            </a:r>
            <a:r>
              <a:rPr lang="fr-BE" dirty="0">
                <a:solidFill>
                  <a:srgbClr val="000000"/>
                </a:solidFill>
              </a:rPr>
              <a:t>t </a:t>
            </a:r>
            <a:r>
              <a:rPr lang="fr-BE" dirty="0" err="1">
                <a:solidFill>
                  <a:srgbClr val="000000"/>
                </a:solidFill>
              </a:rPr>
              <a:t>BDComicstripfestival</a:t>
            </a:r>
            <a:endParaRPr lang="fr-B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37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 err="1"/>
              <a:t>Ancrage</a:t>
            </a:r>
            <a:r>
              <a:rPr lang="en-US" sz="4500" dirty="0"/>
              <a:t> </a:t>
            </a:r>
            <a:r>
              <a:rPr lang="en-US" sz="4500" dirty="0" err="1"/>
              <a:t>bruxellois</a:t>
            </a:r>
            <a:r>
              <a:rPr lang="en-US" sz="4500" dirty="0"/>
              <a:t>  </a:t>
            </a:r>
            <a:r>
              <a:rPr lang="en-US" sz="4500" dirty="0" err="1">
                <a:solidFill>
                  <a:schemeClr val="accent2"/>
                </a:solidFill>
              </a:rPr>
              <a:t>Brusselse</a:t>
            </a:r>
            <a:r>
              <a:rPr lang="en-US" sz="4500" dirty="0">
                <a:solidFill>
                  <a:schemeClr val="accent2"/>
                </a:solidFill>
              </a:rPr>
              <a:t> </a:t>
            </a:r>
            <a:r>
              <a:rPr lang="en-US" sz="4500" dirty="0" err="1">
                <a:solidFill>
                  <a:schemeClr val="accent2"/>
                </a:solidFill>
              </a:rPr>
              <a:t>Verankering</a:t>
            </a:r>
            <a:endParaRPr lang="en-US" sz="4500" dirty="0">
              <a:solidFill>
                <a:schemeClr val="accent2"/>
              </a:solidFill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b="1" i="0" u="none" strike="noStrike" dirty="0" err="1">
                <a:effectLst/>
              </a:rPr>
              <a:t>Développement</a:t>
            </a:r>
            <a:r>
              <a:rPr lang="en-US" sz="3000" b="1" i="0" u="none" strike="noStrike" dirty="0">
                <a:effectLst/>
              </a:rPr>
              <a:t> </a:t>
            </a:r>
            <a:r>
              <a:rPr lang="en-US" sz="3000" b="1" i="0" u="none" strike="noStrike" dirty="0" err="1">
                <a:effectLst/>
              </a:rPr>
              <a:t>historique</a:t>
            </a:r>
            <a:r>
              <a:rPr lang="en-US" sz="3000" b="1" i="0" u="none" strike="noStrike" dirty="0">
                <a:effectLst/>
              </a:rPr>
              <a:t> unique </a:t>
            </a:r>
            <a:endParaRPr lang="en-US" sz="3000" b="0" i="0" u="none" strike="noStrike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3000" b="1" i="0" u="none" strike="noStrike" dirty="0" err="1">
                <a:effectLst/>
              </a:rPr>
              <a:t>Diversité</a:t>
            </a:r>
            <a:r>
              <a:rPr lang="en-US" sz="3000" dirty="0"/>
              <a:t> des </a:t>
            </a:r>
            <a:r>
              <a:rPr lang="en-US" sz="3000" dirty="0" err="1"/>
              <a:t>récits</a:t>
            </a:r>
            <a:r>
              <a:rPr lang="en-US" sz="3000" dirty="0"/>
              <a:t>, </a:t>
            </a:r>
            <a:r>
              <a:rPr lang="en-US" sz="3000" dirty="0" err="1"/>
              <a:t>une</a:t>
            </a:r>
            <a:r>
              <a:rPr lang="en-US" sz="3000" dirty="0"/>
              <a:t> pratique </a:t>
            </a:r>
            <a:r>
              <a:rPr lang="en-US" sz="3000" b="1" dirty="0"/>
              <a:t>accessible</a:t>
            </a:r>
          </a:p>
          <a:p>
            <a:pPr>
              <a:lnSpc>
                <a:spcPct val="100000"/>
              </a:lnSpc>
            </a:pPr>
            <a:r>
              <a:rPr lang="en-US" sz="3000" b="1" i="0" u="none" strike="noStrike" dirty="0" err="1">
                <a:effectLst/>
              </a:rPr>
              <a:t>Bili</a:t>
            </a:r>
            <a:r>
              <a:rPr lang="en-US" sz="3000" b="1" dirty="0" err="1"/>
              <a:t>ngue</a:t>
            </a:r>
            <a:r>
              <a:rPr lang="en-US" sz="3000" b="1" dirty="0"/>
              <a:t> NL/FR</a:t>
            </a:r>
          </a:p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accent2"/>
                </a:solidFill>
              </a:rPr>
              <a:t>Unieke</a:t>
            </a:r>
            <a:r>
              <a:rPr lang="en-US" sz="3000" b="1" dirty="0">
                <a:solidFill>
                  <a:schemeClr val="accent2"/>
                </a:solidFill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</a:rPr>
              <a:t>historische</a:t>
            </a:r>
            <a:r>
              <a:rPr lang="en-US" sz="3000" b="1" dirty="0">
                <a:solidFill>
                  <a:schemeClr val="accent2"/>
                </a:solidFill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</a:rPr>
              <a:t>ontwikkeling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accent2"/>
                </a:solidFill>
              </a:rPr>
              <a:t>Diversiteit</a:t>
            </a:r>
            <a:r>
              <a:rPr lang="en-US" sz="3000" b="1" dirty="0">
                <a:solidFill>
                  <a:schemeClr val="accent2"/>
                </a:solidFill>
              </a:rPr>
              <a:t> </a:t>
            </a:r>
            <a:r>
              <a:rPr lang="en-US" sz="3000" dirty="0">
                <a:solidFill>
                  <a:schemeClr val="accent2"/>
                </a:solidFill>
              </a:rPr>
              <a:t>van </a:t>
            </a:r>
            <a:r>
              <a:rPr lang="en-US" sz="3000" dirty="0" err="1">
                <a:solidFill>
                  <a:schemeClr val="accent2"/>
                </a:solidFill>
              </a:rPr>
              <a:t>verhalen</a:t>
            </a:r>
            <a:r>
              <a:rPr lang="en-US" sz="3000" dirty="0">
                <a:solidFill>
                  <a:schemeClr val="accent2"/>
                </a:solidFill>
              </a:rPr>
              <a:t>, </a:t>
            </a:r>
            <a:r>
              <a:rPr lang="en-US" sz="3000" dirty="0" err="1">
                <a:solidFill>
                  <a:schemeClr val="accent2"/>
                </a:solidFill>
              </a:rPr>
              <a:t>een</a:t>
            </a:r>
            <a:r>
              <a:rPr lang="en-US" sz="3000" dirty="0">
                <a:solidFill>
                  <a:schemeClr val="accent2"/>
                </a:solidFill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</a:rPr>
              <a:t>toegankelijk</a:t>
            </a:r>
            <a:r>
              <a:rPr lang="en-US" sz="3000" dirty="0">
                <a:solidFill>
                  <a:schemeClr val="accent2"/>
                </a:solidFill>
              </a:rPr>
              <a:t> </a:t>
            </a:r>
            <a:r>
              <a:rPr lang="en-US" sz="3000" dirty="0" err="1">
                <a:solidFill>
                  <a:schemeClr val="accent2"/>
                </a:solidFill>
              </a:rPr>
              <a:t>gebruik</a:t>
            </a:r>
            <a:endParaRPr lang="en-US" sz="3000" b="1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accent2"/>
                </a:solidFill>
              </a:rPr>
              <a:t>Tweetalig</a:t>
            </a:r>
            <a:r>
              <a:rPr lang="en-US" sz="3000" b="1" dirty="0">
                <a:solidFill>
                  <a:schemeClr val="accent2"/>
                </a:solidFill>
              </a:rPr>
              <a:t> NL/FR </a:t>
            </a:r>
          </a:p>
          <a:p>
            <a:pPr>
              <a:lnSpc>
                <a:spcPct val="100000"/>
              </a:lnSpc>
            </a:pPr>
            <a:endParaRPr lang="en-US" sz="3000" b="1" dirty="0"/>
          </a:p>
          <a:p>
            <a:pPr marL="0">
              <a:lnSpc>
                <a:spcPct val="100000"/>
              </a:lnSpc>
            </a:pPr>
            <a:endParaRPr lang="en-US" sz="3000" dirty="0"/>
          </a:p>
        </p:txBody>
      </p:sp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F0B0397F-3C40-E474-FA8F-1A94267CD7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726" r="472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045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Notre motivation </a:t>
            </a:r>
            <a:r>
              <a:rPr lang="fr-FR" dirty="0">
                <a:solidFill>
                  <a:schemeClr val="accent2"/>
                </a:solidFill>
              </a:rPr>
              <a:t>/ onze </a:t>
            </a:r>
            <a:r>
              <a:rPr lang="fr-FR" dirty="0" err="1">
                <a:solidFill>
                  <a:schemeClr val="accent2"/>
                </a:solidFill>
              </a:rPr>
              <a:t>motivatie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Reconnaissance </a:t>
            </a:r>
            <a:r>
              <a:rPr lang="fr-BE" i="0" u="none" strike="noStrike" dirty="0">
                <a:solidFill>
                  <a:srgbClr val="000000"/>
                </a:solidFill>
                <a:effectLst/>
              </a:rPr>
              <a:t>du savoir-faire, des métiers, de l’apport de la bande dessinée pour Bruxelles </a:t>
            </a:r>
            <a:endParaRPr lang="fr-BE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Préservation, </a:t>
            </a:r>
            <a:r>
              <a:rPr lang="fr-BE" i="0" u="none" strike="noStrike" dirty="0">
                <a:solidFill>
                  <a:srgbClr val="000000"/>
                </a:solidFill>
                <a:effectLst/>
              </a:rPr>
              <a:t>réflexion sur les bonnes pratiques</a:t>
            </a:r>
            <a:endParaRPr lang="fr-BE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2DF85-F5E7-FF54-0334-5188C87A79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dirty="0" err="1">
                <a:solidFill>
                  <a:srgbClr val="000000"/>
                </a:solidFill>
              </a:rPr>
              <a:t>Erkenning</a:t>
            </a:r>
            <a:r>
              <a:rPr lang="fr-BE" b="1" dirty="0">
                <a:solidFill>
                  <a:srgbClr val="000000"/>
                </a:solidFill>
              </a:rPr>
              <a:t> </a:t>
            </a:r>
            <a:r>
              <a:rPr lang="fr-BE" dirty="0">
                <a:solidFill>
                  <a:srgbClr val="000000"/>
                </a:solidFill>
              </a:rPr>
              <a:t>van het </a:t>
            </a:r>
            <a:r>
              <a:rPr lang="fr-BE" dirty="0" err="1">
                <a:solidFill>
                  <a:srgbClr val="000000"/>
                </a:solidFill>
              </a:rPr>
              <a:t>vakmanschap</a:t>
            </a:r>
            <a:r>
              <a:rPr lang="fr-BE" dirty="0">
                <a:solidFill>
                  <a:srgbClr val="000000"/>
                </a:solidFill>
              </a:rPr>
              <a:t>, de </a:t>
            </a:r>
            <a:r>
              <a:rPr lang="fr-BE" dirty="0" err="1">
                <a:solidFill>
                  <a:srgbClr val="000000"/>
                </a:solidFill>
              </a:rPr>
              <a:t>techniek</a:t>
            </a:r>
            <a:r>
              <a:rPr lang="fr-BE" dirty="0">
                <a:solidFill>
                  <a:srgbClr val="000000"/>
                </a:solidFill>
              </a:rPr>
              <a:t>, de </a:t>
            </a:r>
            <a:r>
              <a:rPr lang="fr-BE" dirty="0" err="1">
                <a:solidFill>
                  <a:srgbClr val="000000"/>
                </a:solidFill>
              </a:rPr>
              <a:t>bijdrage</a:t>
            </a:r>
            <a:r>
              <a:rPr lang="fr-BE" dirty="0">
                <a:solidFill>
                  <a:srgbClr val="000000"/>
                </a:solidFill>
              </a:rPr>
              <a:t> van de </a:t>
            </a:r>
            <a:r>
              <a:rPr lang="fr-BE" dirty="0" err="1">
                <a:solidFill>
                  <a:srgbClr val="000000"/>
                </a:solidFill>
              </a:rPr>
              <a:t>stripkunst</a:t>
            </a: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err="1">
                <a:solidFill>
                  <a:srgbClr val="000000"/>
                </a:solidFill>
              </a:rPr>
              <a:t>voor</a:t>
            </a:r>
            <a:r>
              <a:rPr lang="fr-BE" dirty="0">
                <a:solidFill>
                  <a:srgbClr val="000000"/>
                </a:solidFill>
              </a:rPr>
              <a:t> Brussel</a:t>
            </a:r>
            <a:endParaRPr lang="fr-BE" b="1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Bewaring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fr-BE" i="0" u="none" strike="noStrike" dirty="0" err="1">
                <a:solidFill>
                  <a:srgbClr val="000000"/>
                </a:solidFill>
                <a:effectLst/>
              </a:rPr>
              <a:t>reflectie</a:t>
            </a:r>
            <a:r>
              <a:rPr lang="fr-BE" i="0" u="none" strike="noStrike" dirty="0">
                <a:solidFill>
                  <a:srgbClr val="000000"/>
                </a:solidFill>
                <a:effectLst/>
              </a:rPr>
              <a:t> over </a:t>
            </a:r>
            <a:r>
              <a:rPr lang="fr-BE" i="0" u="none" strike="noStrike" dirty="0" err="1">
                <a:solidFill>
                  <a:srgbClr val="000000"/>
                </a:solidFill>
                <a:effectLst/>
              </a:rPr>
              <a:t>goede</a:t>
            </a:r>
            <a:r>
              <a:rPr lang="fr-BE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i="0" u="none" strike="noStrike" dirty="0" err="1">
                <a:solidFill>
                  <a:srgbClr val="000000"/>
                </a:solidFill>
                <a:effectLst/>
              </a:rPr>
              <a:t>borging</a:t>
            </a:r>
            <a:endParaRPr lang="fr-B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9270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d’avenir ++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 err="1">
                <a:solidFill>
                  <a:schemeClr val="accent2"/>
                </a:solidFill>
              </a:rPr>
              <a:t>Toekomstperspectieven</a:t>
            </a:r>
            <a:r>
              <a:rPr lang="fr-FR" dirty="0">
                <a:solidFill>
                  <a:schemeClr val="accent2"/>
                </a:solidFill>
              </a:rPr>
              <a:t> ++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2DF85-F5E7-FF54-0334-5188C87A79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Gehechtheid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aan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 het medium</a:t>
            </a:r>
            <a:endParaRPr lang="fr-BE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fr-BE" b="1" dirty="0" err="1">
                <a:solidFill>
                  <a:srgbClr val="000000"/>
                </a:solidFill>
              </a:rPr>
              <a:t>Artistieke</a:t>
            </a:r>
            <a:r>
              <a:rPr lang="fr-BE" b="1" dirty="0">
                <a:solidFill>
                  <a:srgbClr val="000000"/>
                </a:solidFill>
              </a:rPr>
              <a:t> </a:t>
            </a:r>
            <a:r>
              <a:rPr lang="fr-BE" b="1" dirty="0" err="1">
                <a:solidFill>
                  <a:srgbClr val="000000"/>
                </a:solidFill>
              </a:rPr>
              <a:t>vitaliteit</a:t>
            </a:r>
            <a:endParaRPr lang="fr-BE" b="1" dirty="0">
              <a:solidFill>
                <a:srgbClr val="000000"/>
              </a:solidFill>
            </a:endParaRPr>
          </a:p>
          <a:p>
            <a:r>
              <a:rPr lang="fr-BE" b="1" dirty="0" err="1">
                <a:solidFill>
                  <a:srgbClr val="000000"/>
                </a:solidFill>
              </a:rPr>
              <a:t>Verkenning</a:t>
            </a:r>
            <a:r>
              <a:rPr lang="fr-BE" dirty="0">
                <a:solidFill>
                  <a:srgbClr val="000000"/>
                </a:solidFill>
              </a:rPr>
              <a:t> van </a:t>
            </a:r>
            <a:r>
              <a:rPr lang="fr-BE" dirty="0" err="1">
                <a:solidFill>
                  <a:srgbClr val="000000"/>
                </a:solidFill>
              </a:rPr>
              <a:t>nieuwe</a:t>
            </a: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err="1">
                <a:solidFill>
                  <a:srgbClr val="000000"/>
                </a:solidFill>
              </a:rPr>
              <a:t>vormen</a:t>
            </a:r>
            <a:r>
              <a:rPr lang="fr-BE" dirty="0">
                <a:solidFill>
                  <a:srgbClr val="000000"/>
                </a:solidFill>
              </a:rPr>
              <a:t>, </a:t>
            </a:r>
            <a:r>
              <a:rPr lang="fr-BE" dirty="0" err="1">
                <a:solidFill>
                  <a:srgbClr val="000000"/>
                </a:solidFill>
              </a:rPr>
              <a:t>formaten</a:t>
            </a:r>
            <a:r>
              <a:rPr lang="fr-BE" dirty="0">
                <a:solidFill>
                  <a:srgbClr val="000000"/>
                </a:solidFill>
              </a:rPr>
              <a:t> en </a:t>
            </a:r>
            <a:r>
              <a:rPr lang="fr-BE" dirty="0" err="1">
                <a:solidFill>
                  <a:srgbClr val="000000"/>
                </a:solidFill>
              </a:rPr>
              <a:t>technologieën</a:t>
            </a:r>
            <a:endParaRPr lang="fr-BE" dirty="0">
              <a:solidFill>
                <a:srgbClr val="000000"/>
              </a:solidFill>
            </a:endParaRPr>
          </a:p>
          <a:p>
            <a:r>
              <a:rPr lang="fr-BE" dirty="0" err="1">
                <a:solidFill>
                  <a:srgbClr val="000000"/>
                </a:solidFill>
              </a:rPr>
              <a:t>Stabiele</a:t>
            </a:r>
            <a:r>
              <a:rPr lang="fr-BE" b="1" dirty="0">
                <a:solidFill>
                  <a:srgbClr val="000000"/>
                </a:solidFill>
              </a:rPr>
              <a:t> </a:t>
            </a:r>
            <a:r>
              <a:rPr lang="fr-BE" b="1" dirty="0" err="1">
                <a:solidFill>
                  <a:srgbClr val="000000"/>
                </a:solidFill>
              </a:rPr>
              <a:t>i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nstitutionele</a:t>
            </a: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verankering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fr-BE" b="1" dirty="0">
                <a:solidFill>
                  <a:srgbClr val="000000"/>
                </a:solidFill>
              </a:rPr>
              <a:t>Internationale </a:t>
            </a:r>
            <a:r>
              <a:rPr lang="fr-BE" b="1" dirty="0" err="1">
                <a:solidFill>
                  <a:srgbClr val="000000"/>
                </a:solidFill>
              </a:rPr>
              <a:t>uitstraling</a:t>
            </a:r>
            <a:endParaRPr lang="fr-BE" b="1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000000"/>
                </a:solidFill>
              </a:rPr>
              <a:t>Attachement de la communauté</a:t>
            </a:r>
            <a:endParaRPr lang="fr-BE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Vitalité artistique</a:t>
            </a:r>
          </a:p>
          <a:p>
            <a:r>
              <a:rPr lang="fr-BE" b="1" dirty="0">
                <a:solidFill>
                  <a:srgbClr val="000000"/>
                </a:solidFill>
              </a:rPr>
              <a:t>Exploration</a:t>
            </a:r>
            <a:r>
              <a:rPr lang="fr-BE" dirty="0">
                <a:solidFill>
                  <a:srgbClr val="000000"/>
                </a:solidFill>
              </a:rPr>
              <a:t> de nouvelles formes, formats et technologies</a:t>
            </a:r>
            <a:endParaRPr lang="fr-BE" b="1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Présence d’institutions</a:t>
            </a:r>
            <a:r>
              <a:rPr lang="fr-BE" dirty="0">
                <a:solidFill>
                  <a:srgbClr val="000000"/>
                </a:solidFill>
              </a:rPr>
              <a:t> stables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fr-BE" b="1" dirty="0">
                <a:solidFill>
                  <a:srgbClr val="000000"/>
                </a:solidFill>
              </a:rPr>
              <a:t>Rayonnement international</a:t>
            </a:r>
          </a:p>
        </p:txBody>
      </p:sp>
    </p:spTree>
    <p:extLst>
      <p:ext uri="{BB962C8B-B14F-4D97-AF65-F5344CB8AC3E}">
        <p14:creationId xmlns:p14="http://schemas.microsoft.com/office/powerpoint/2010/main" val="62642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Défis </a:t>
            </a:r>
            <a:r>
              <a:rPr lang="fr-FR" dirty="0">
                <a:solidFill>
                  <a:schemeClr val="accent2"/>
                </a:solidFill>
              </a:rPr>
              <a:t>/ </a:t>
            </a:r>
            <a:r>
              <a:rPr lang="fr-FR" dirty="0" err="1">
                <a:solidFill>
                  <a:schemeClr val="accent2"/>
                </a:solidFill>
              </a:rPr>
              <a:t>uitdagingen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2DF85-F5E7-FF54-0334-5188C87A79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Creatie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precaire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situatie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 van de auteurs</a:t>
            </a:r>
          </a:p>
          <a:p>
            <a:r>
              <a:rPr lang="fr-BE" b="1" i="0" u="none" strike="noStrike" dirty="0" err="1">
                <a:solidFill>
                  <a:srgbClr val="000000"/>
                </a:solidFill>
                <a:effectLst/>
              </a:rPr>
              <a:t>Toegankelijkheid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opleidingen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lectuur</a:t>
            </a:r>
            <a:endParaRPr lang="fr-BE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dirty="0" err="1">
                <a:solidFill>
                  <a:srgbClr val="000000"/>
                </a:solidFill>
              </a:rPr>
              <a:t>Beheer</a:t>
            </a:r>
            <a:r>
              <a:rPr lang="fr-BE" b="1" dirty="0">
                <a:solidFill>
                  <a:srgbClr val="000000"/>
                </a:solidFill>
              </a:rPr>
              <a:t> van het </a:t>
            </a:r>
            <a:r>
              <a:rPr lang="fr-BE" b="1" dirty="0" err="1">
                <a:solidFill>
                  <a:srgbClr val="000000"/>
                </a:solidFill>
              </a:rPr>
              <a:t>roerend</a:t>
            </a:r>
            <a:r>
              <a:rPr lang="fr-BE" b="1" dirty="0">
                <a:solidFill>
                  <a:srgbClr val="000000"/>
                </a:solidFill>
              </a:rPr>
              <a:t> </a:t>
            </a:r>
            <a:r>
              <a:rPr lang="fr-BE" b="1" dirty="0" err="1">
                <a:solidFill>
                  <a:srgbClr val="000000"/>
                </a:solidFill>
              </a:rPr>
              <a:t>erfgoed</a:t>
            </a:r>
            <a:endParaRPr lang="fr-BE" b="1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dirty="0" err="1">
                <a:solidFill>
                  <a:srgbClr val="000000"/>
                </a:solidFill>
              </a:rPr>
              <a:t>Dematerialisatie</a:t>
            </a:r>
            <a:r>
              <a:rPr lang="fr-BE" dirty="0">
                <a:solidFill>
                  <a:srgbClr val="000000"/>
                </a:solidFill>
              </a:rPr>
              <a:t> van </a:t>
            </a:r>
            <a:r>
              <a:rPr lang="fr-BE" dirty="0" err="1">
                <a:solidFill>
                  <a:srgbClr val="000000"/>
                </a:solidFill>
              </a:rPr>
              <a:t>verhalen</a:t>
            </a:r>
            <a:r>
              <a:rPr lang="fr-BE" dirty="0">
                <a:solidFill>
                  <a:srgbClr val="000000"/>
                </a:solidFill>
              </a:rPr>
              <a:t>: </a:t>
            </a:r>
            <a:r>
              <a:rPr lang="fr-BE" dirty="0" err="1">
                <a:solidFill>
                  <a:srgbClr val="000000"/>
                </a:solidFill>
              </a:rPr>
              <a:t>hoe</a:t>
            </a: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err="1">
                <a:solidFill>
                  <a:srgbClr val="000000"/>
                </a:solidFill>
              </a:rPr>
              <a:t>overdragen</a:t>
            </a: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err="1">
                <a:solidFill>
                  <a:srgbClr val="000000"/>
                </a:solidFill>
              </a:rPr>
              <a:t>naar</a:t>
            </a: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err="1">
                <a:solidFill>
                  <a:srgbClr val="000000"/>
                </a:solidFill>
              </a:rPr>
              <a:t>volgende</a:t>
            </a: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err="1">
                <a:solidFill>
                  <a:srgbClr val="000000"/>
                </a:solidFill>
              </a:rPr>
              <a:t>generaties</a:t>
            </a:r>
            <a:r>
              <a:rPr lang="fr-BE" dirty="0">
                <a:solidFill>
                  <a:srgbClr val="000000"/>
                </a:solidFill>
              </a:rPr>
              <a:t>?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Création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précarité des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</a:rPr>
              <a:t>auteur·rices</a:t>
            </a:r>
            <a:endParaRPr lang="fr-BE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fr-BE" b="1" i="0" u="none" strike="noStrike" dirty="0">
                <a:solidFill>
                  <a:srgbClr val="000000"/>
                </a:solidFill>
                <a:effectLst/>
              </a:rPr>
              <a:t>Accessibilité</a:t>
            </a:r>
            <a:r>
              <a:rPr lang="fr-BE" b="0" i="0" u="none" strike="noStrike" dirty="0">
                <a:solidFill>
                  <a:srgbClr val="000000"/>
                </a:solidFill>
                <a:effectLst/>
              </a:rPr>
              <a:t>: formations, lecture</a:t>
            </a:r>
          </a:p>
          <a:p>
            <a:r>
              <a:rPr lang="fr-BE" b="1" dirty="0">
                <a:solidFill>
                  <a:srgbClr val="000000"/>
                </a:solidFill>
              </a:rPr>
              <a:t>Gestion du patrimoine mobilier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000000"/>
                </a:solidFill>
              </a:rPr>
              <a:t>Dématérialisation</a:t>
            </a:r>
            <a:r>
              <a:rPr lang="fr-BE" dirty="0">
                <a:solidFill>
                  <a:srgbClr val="000000"/>
                </a:solidFill>
              </a:rPr>
              <a:t> des supports : comment transmettre aux générations futures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81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1E2D7-9093-25A0-725D-23EC449B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500"/>
              <a:t>Témoingages</a:t>
            </a:r>
            <a:br>
              <a:rPr lang="en-US" sz="5500"/>
            </a:br>
            <a:r>
              <a:rPr lang="en-US" sz="5500"/>
              <a:t>Getuigenissen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959B4E-0A4B-22BD-3846-A9BB121C9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660607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3A8B5921-B4C4-4D93-1F7D-C2D4CA6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9265" y="591670"/>
            <a:ext cx="2688873" cy="2688873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7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E2D7-9093-25A0-725D-23EC449B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Bienvenue</a:t>
            </a:r>
            <a:br>
              <a:rPr lang="fr-FR" dirty="0"/>
            </a:br>
            <a:r>
              <a:rPr lang="fr-FR" dirty="0">
                <a:solidFill>
                  <a:schemeClr val="accent2"/>
                </a:solidFill>
              </a:rPr>
              <a:t>Welkom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959B4E-0A4B-22BD-3846-A9BB121C9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Isabelle </a:t>
            </a:r>
            <a:r>
              <a:rPr lang="fr-FR" b="1" dirty="0" err="1"/>
              <a:t>Debekker</a:t>
            </a:r>
            <a:r>
              <a:rPr lang="fr-FR" b="1" dirty="0"/>
              <a:t>, </a:t>
            </a:r>
            <a:r>
              <a:rPr lang="fr-FR" dirty="0"/>
              <a:t>Directrice générale du Musée de la Bande Dessinée - Bruxelles</a:t>
            </a:r>
          </a:p>
          <a:p>
            <a:r>
              <a:rPr lang="fr-FR" b="1" dirty="0"/>
              <a:t>Isabelle </a:t>
            </a:r>
            <a:r>
              <a:rPr lang="fr-FR" b="1" dirty="0" err="1"/>
              <a:t>Debekker</a:t>
            </a:r>
            <a:r>
              <a:rPr lang="fr-FR" b="1" dirty="0"/>
              <a:t>, </a:t>
            </a:r>
            <a:r>
              <a:rPr lang="fr-FR" dirty="0"/>
              <a:t>Algemeen directeur van het </a:t>
            </a:r>
            <a:r>
              <a:rPr lang="fr-FR" dirty="0" err="1"/>
              <a:t>Strip,museum</a:t>
            </a:r>
            <a:r>
              <a:rPr lang="fr-FR" dirty="0"/>
              <a:t> - Brussel</a:t>
            </a:r>
          </a:p>
        </p:txBody>
      </p:sp>
    </p:spTree>
    <p:extLst>
      <p:ext uri="{BB962C8B-B14F-4D97-AF65-F5344CB8AC3E}">
        <p14:creationId xmlns:p14="http://schemas.microsoft.com/office/powerpoint/2010/main" val="350905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7EA1C-69E0-54BC-0484-7793FDA3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77824"/>
            <a:ext cx="3468443" cy="2051773"/>
          </a:xfrm>
        </p:spPr>
        <p:txBody>
          <a:bodyPr/>
          <a:lstStyle/>
          <a:p>
            <a:r>
              <a:rPr lang="nl-BE" dirty="0"/>
              <a:t>François Schuiten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486C50-F0F4-27D4-BE55-FE835C853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A7DC31-6667-4BD3-DE99-5925FECD5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9" t="5958" r="3211" b="4994"/>
          <a:stretch/>
        </p:blipFill>
        <p:spPr>
          <a:xfrm>
            <a:off x="343145" y="3071680"/>
            <a:ext cx="4314390" cy="3050579"/>
          </a:xfrm>
          <a:prstGeom prst="rect">
            <a:avLst/>
          </a:prstGeom>
        </p:spPr>
      </p:pic>
      <p:pic>
        <p:nvPicPr>
          <p:cNvPr id="8" name="FS getuigenis groter">
            <a:hlinkClick r:id="" action="ppaction://media"/>
            <a:extLst>
              <a:ext uri="{FF2B5EF4-FFF2-40B4-BE49-F238E27FC236}">
                <a16:creationId xmlns:a16="http://schemas.microsoft.com/office/drawing/2014/main" id="{D9B598C6-862D-03D7-BF07-BCF83924F9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4999" y="1527806"/>
            <a:ext cx="6759208" cy="3802388"/>
          </a:xfrm>
        </p:spPr>
      </p:pic>
    </p:spTree>
    <p:extLst>
      <p:ext uri="{BB962C8B-B14F-4D97-AF65-F5344CB8AC3E}">
        <p14:creationId xmlns:p14="http://schemas.microsoft.com/office/powerpoint/2010/main" val="6963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1B3C-B847-E50E-6DD8-F6DD3387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005" y="1211381"/>
            <a:ext cx="8263989" cy="3392424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L’art de la BD : PATRIMOINE de la Région de Bruxelles-Capitale</a:t>
            </a:r>
            <a:br>
              <a:rPr lang="fr-FR" sz="4400" dirty="0"/>
            </a:br>
            <a:r>
              <a:rPr lang="fr-FR" sz="4400" dirty="0"/>
              <a:t>-</a:t>
            </a:r>
            <a:br>
              <a:rPr lang="fr-FR" sz="4400" dirty="0"/>
            </a:br>
            <a:r>
              <a:rPr lang="fr-FR" sz="4400" dirty="0" err="1">
                <a:solidFill>
                  <a:schemeClr val="accent2"/>
                </a:solidFill>
              </a:rPr>
              <a:t>Stripkunst</a:t>
            </a:r>
            <a:r>
              <a:rPr lang="fr-FR" sz="4400" dirty="0">
                <a:solidFill>
                  <a:schemeClr val="accent2"/>
                </a:solidFill>
              </a:rPr>
              <a:t>: ERFGOED van het </a:t>
            </a:r>
            <a:r>
              <a:rPr lang="fr-FR" sz="4400" dirty="0" err="1">
                <a:solidFill>
                  <a:schemeClr val="accent2"/>
                </a:solidFill>
              </a:rPr>
              <a:t>Brusselse</a:t>
            </a:r>
            <a:r>
              <a:rPr lang="fr-FR" sz="4400" dirty="0">
                <a:solidFill>
                  <a:schemeClr val="accent2"/>
                </a:solidFill>
              </a:rPr>
              <a:t> </a:t>
            </a:r>
            <a:r>
              <a:rPr lang="fr-FR" sz="4400" dirty="0" err="1">
                <a:solidFill>
                  <a:schemeClr val="accent2"/>
                </a:solidFill>
              </a:rPr>
              <a:t>Hoofdstedelijk</a:t>
            </a:r>
            <a:r>
              <a:rPr lang="fr-FR" sz="4400" dirty="0">
                <a:solidFill>
                  <a:schemeClr val="accent2"/>
                </a:solidFill>
              </a:rPr>
              <a:t> </a:t>
            </a:r>
            <a:r>
              <a:rPr lang="fr-FR" sz="4400" dirty="0" err="1">
                <a:solidFill>
                  <a:schemeClr val="accent2"/>
                </a:solidFill>
              </a:rPr>
              <a:t>Gewest</a:t>
            </a:r>
            <a:endParaRPr lang="nl-BE" sz="4400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9A1CAA-D55E-60C8-DFAE-D0EBE3467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821" y="5413760"/>
            <a:ext cx="2470702" cy="119976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953EBF-B26C-C37A-3C09-DE36C1DD2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1" t="17779" r="17729" b="17487"/>
          <a:stretch/>
        </p:blipFill>
        <p:spPr>
          <a:xfrm>
            <a:off x="3909391" y="5288874"/>
            <a:ext cx="1388960" cy="14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7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E2D7-9093-25A0-725D-23EC449B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/>
              <a:t>Ans </a:t>
            </a:r>
            <a:r>
              <a:rPr lang="fr-FR" sz="5400" b="1" dirty="0" err="1"/>
              <a:t>Persoons</a:t>
            </a:r>
            <a:r>
              <a:rPr lang="fr-FR" sz="5400" b="1" dirty="0"/>
              <a:t> </a:t>
            </a:r>
            <a:br>
              <a:rPr lang="fr-FR" sz="5400" b="1" dirty="0"/>
            </a:br>
            <a:r>
              <a:rPr lang="fr-FR" sz="1600" dirty="0" err="1"/>
              <a:t>Staatssecretaris</a:t>
            </a:r>
            <a:r>
              <a:rPr lang="fr-FR" sz="1600" dirty="0"/>
              <a:t> van het Brussels </a:t>
            </a:r>
            <a:r>
              <a:rPr lang="fr-FR" sz="1600" dirty="0" err="1"/>
              <a:t>Hoofdstedelijk</a:t>
            </a:r>
            <a:r>
              <a:rPr lang="fr-FR" sz="1600" dirty="0"/>
              <a:t> </a:t>
            </a:r>
            <a:r>
              <a:rPr lang="fr-FR" sz="1600" dirty="0" err="1"/>
              <a:t>Gewest</a:t>
            </a:r>
            <a:r>
              <a:rPr lang="fr-FR" sz="1600" dirty="0"/>
              <a:t>, </a:t>
            </a:r>
            <a:r>
              <a:rPr lang="fr-FR" sz="1600" dirty="0" err="1"/>
              <a:t>belast</a:t>
            </a:r>
            <a:r>
              <a:rPr lang="fr-FR" sz="1600" dirty="0"/>
              <a:t> met </a:t>
            </a:r>
            <a:r>
              <a:rPr lang="fr-FR" sz="1600" dirty="0" err="1"/>
              <a:t>Stedenbouw</a:t>
            </a:r>
            <a:r>
              <a:rPr lang="fr-FR" sz="1600" dirty="0"/>
              <a:t> en </a:t>
            </a:r>
            <a:r>
              <a:rPr lang="fr-FR" sz="1600" dirty="0" err="1"/>
              <a:t>Erfgoed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>
                <a:solidFill>
                  <a:schemeClr val="accent2"/>
                </a:solidFill>
              </a:rPr>
              <a:t>Secrétaire d'Etat à la Région de Bruxelles-Capitale, chargée de l'Urbanisme et du Patrimoine</a:t>
            </a:r>
            <a:endParaRPr lang="fr-FR" sz="5400" dirty="0">
              <a:solidFill>
                <a:schemeClr val="accent2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959B4E-0A4B-22BD-3846-A9BB121C9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98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1E2D7-9093-25A0-725D-23EC449B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/>
              <a:t>Le </a:t>
            </a:r>
            <a:r>
              <a:rPr lang="en-US" sz="4600" dirty="0" err="1"/>
              <a:t>patrimoine</a:t>
            </a:r>
            <a:r>
              <a:rPr lang="en-US" sz="4600" dirty="0"/>
              <a:t> </a:t>
            </a:r>
            <a:r>
              <a:rPr lang="en-US" sz="4600" dirty="0" err="1"/>
              <a:t>culturel</a:t>
            </a:r>
            <a:r>
              <a:rPr lang="en-US" sz="4600" dirty="0"/>
              <a:t> </a:t>
            </a:r>
            <a:r>
              <a:rPr lang="en-US" sz="4600" dirty="0" err="1"/>
              <a:t>immatériel</a:t>
            </a:r>
            <a:r>
              <a:rPr lang="en-US" sz="4600" dirty="0"/>
              <a:t> </a:t>
            </a:r>
            <a:r>
              <a:rPr lang="en-US" sz="4600" dirty="0">
                <a:solidFill>
                  <a:schemeClr val="accent2"/>
                </a:solidFill>
              </a:rPr>
              <a:t>–</a:t>
            </a:r>
            <a:r>
              <a:rPr lang="en-US" sz="4600" dirty="0"/>
              <a:t> </a:t>
            </a:r>
            <a:r>
              <a:rPr lang="en-US" sz="4600" dirty="0" err="1">
                <a:solidFill>
                  <a:schemeClr val="accent2"/>
                </a:solidFill>
              </a:rPr>
              <a:t>Immaterieel</a:t>
            </a:r>
            <a:r>
              <a:rPr lang="en-US" sz="4600" dirty="0">
                <a:solidFill>
                  <a:schemeClr val="accent2"/>
                </a:solidFill>
              </a:rPr>
              <a:t> </a:t>
            </a:r>
            <a:r>
              <a:rPr lang="en-US" sz="4600" dirty="0" err="1">
                <a:solidFill>
                  <a:schemeClr val="accent2"/>
                </a:solidFill>
              </a:rPr>
              <a:t>Cultureel</a:t>
            </a:r>
            <a:r>
              <a:rPr lang="en-US" sz="4600" dirty="0">
                <a:solidFill>
                  <a:schemeClr val="accent2"/>
                </a:solidFill>
              </a:rPr>
              <a:t> </a:t>
            </a:r>
            <a:r>
              <a:rPr lang="en-US" sz="4600" dirty="0" err="1">
                <a:solidFill>
                  <a:schemeClr val="accent2"/>
                </a:solidFill>
              </a:rPr>
              <a:t>Erfgoed</a:t>
            </a:r>
            <a:r>
              <a:rPr lang="en-US" sz="46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C2C4D00-6277-D84A-957C-B40447F1B2C7}"/>
              </a:ext>
            </a:extLst>
          </p:cNvPr>
          <p:cNvSpPr txBox="1">
            <a:spLocks/>
          </p:cNvSpPr>
          <p:nvPr/>
        </p:nvSpPr>
        <p:spPr>
          <a:xfrm>
            <a:off x="5297760" y="4636008"/>
            <a:ext cx="6251111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latin typeface="+mn-lt"/>
                <a:ea typeface="+mn-ea"/>
                <a:cs typeface="+mn-cs"/>
              </a:rPr>
              <a:t>Isabelle Leroy – Direction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Patrimoine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800" dirty="0" err="1">
                <a:latin typeface="+mn-lt"/>
                <a:ea typeface="+mn-ea"/>
                <a:cs typeface="+mn-cs"/>
              </a:rPr>
              <a:t>Urban.brussels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e image contenant personne, cuisine, intérieur, Transformation alimentaire&#10;&#10;Description générée automatiquement">
            <a:extLst>
              <a:ext uri="{FF2B5EF4-FFF2-40B4-BE49-F238E27FC236}">
                <a16:creationId xmlns:a16="http://schemas.microsoft.com/office/drawing/2014/main" id="{4180999A-720D-5C8E-BFAF-C97CED98B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4" r="3923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96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1E2D7-9093-25A0-725D-23EC449B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 err="1"/>
              <a:t>L’art</a:t>
            </a:r>
            <a:r>
              <a:rPr lang="en-US" sz="4400" dirty="0"/>
              <a:t> de la BD </a:t>
            </a:r>
            <a:r>
              <a:rPr lang="en-US" sz="4400" dirty="0" err="1"/>
              <a:t>à</a:t>
            </a:r>
            <a:r>
              <a:rPr lang="en-US" sz="4400" dirty="0"/>
              <a:t> </a:t>
            </a:r>
            <a:r>
              <a:rPr lang="en-US" sz="4400" dirty="0" err="1"/>
              <a:t>Bruxelles</a:t>
            </a:r>
            <a:r>
              <a:rPr lang="en-US" sz="4400" dirty="0"/>
              <a:t> –</a:t>
            </a:r>
            <a:r>
              <a:rPr lang="en-US" sz="4400" dirty="0" err="1">
                <a:solidFill>
                  <a:schemeClr val="accent2"/>
                </a:solidFill>
              </a:rPr>
              <a:t>Stripkunst</a:t>
            </a:r>
            <a:r>
              <a:rPr lang="en-US" sz="4400" dirty="0">
                <a:solidFill>
                  <a:schemeClr val="accent2"/>
                </a:solidFill>
              </a:rPr>
              <a:t> in Brussel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C2C4D00-6277-D84A-957C-B40447F1B2C7}"/>
              </a:ext>
            </a:extLst>
          </p:cNvPr>
          <p:cNvSpPr txBox="1">
            <a:spLocks/>
          </p:cNvSpPr>
          <p:nvPr/>
        </p:nvSpPr>
        <p:spPr>
          <a:xfrm>
            <a:off x="7083831" y="4636008"/>
            <a:ext cx="4198634" cy="1572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latin typeface="+mn-lt"/>
                <a:ea typeface="+mn-ea"/>
                <a:cs typeface="+mn-cs"/>
              </a:rPr>
              <a:t>Isabelle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Debekker</a:t>
            </a:r>
            <a:r>
              <a:rPr lang="en-US" sz="2800" dirty="0">
                <a:latin typeface="+mn-lt"/>
                <a:ea typeface="+mn-ea"/>
                <a:cs typeface="+mn-cs"/>
              </a:rPr>
              <a:t>,,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Directrice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Génerale</a:t>
            </a:r>
            <a:endParaRPr lang="en-US" sz="2800" dirty="0">
              <a:latin typeface="+mn-lt"/>
              <a:ea typeface="+mn-ea"/>
              <a:cs typeface="+mn-cs"/>
            </a:endParaRP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latin typeface="+mn-lt"/>
                <a:ea typeface="+mn-ea"/>
                <a:cs typeface="+mn-cs"/>
              </a:rPr>
              <a:t>Tine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Anthoni</a:t>
            </a:r>
            <a:r>
              <a:rPr lang="en-US" sz="2800" dirty="0">
                <a:latin typeface="+mn-lt"/>
                <a:ea typeface="+mn-ea"/>
                <a:cs typeface="+mn-cs"/>
              </a:rPr>
              <a:t>, Adjunct-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Directrice</a:t>
            </a:r>
            <a:endParaRPr lang="en-US" sz="2800" dirty="0">
              <a:latin typeface="+mn-lt"/>
              <a:ea typeface="+mn-ea"/>
              <a:cs typeface="+mn-cs"/>
            </a:endParaRP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en-US" sz="2800" dirty="0" err="1">
                <a:latin typeface="+mn-lt"/>
                <a:ea typeface="+mn-ea"/>
                <a:cs typeface="+mn-cs"/>
              </a:rPr>
              <a:t>Musée</a:t>
            </a:r>
            <a:r>
              <a:rPr lang="en-US" sz="2800" dirty="0">
                <a:latin typeface="+mn-lt"/>
                <a:ea typeface="+mn-ea"/>
                <a:cs typeface="+mn-cs"/>
              </a:rPr>
              <a:t> de la BD de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Bruxelles</a:t>
            </a:r>
            <a:r>
              <a:rPr lang="en-US" sz="2800" dirty="0">
                <a:latin typeface="+mn-lt"/>
                <a:ea typeface="+mn-ea"/>
                <a:cs typeface="+mn-cs"/>
              </a:rPr>
              <a:t> –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Stripmuseum</a:t>
            </a:r>
            <a:r>
              <a:rPr lang="en-US" sz="2800" dirty="0">
                <a:latin typeface="+mn-lt"/>
                <a:ea typeface="+mn-ea"/>
                <a:cs typeface="+mn-cs"/>
              </a:rPr>
              <a:t> Brussel</a:t>
            </a:r>
          </a:p>
        </p:txBody>
      </p:sp>
      <p:pic>
        <p:nvPicPr>
          <p:cNvPr id="5" name="Picture 4" descr="Une image contenant intérieur, habits, personne, écriture manuscrite&#10;&#10;Description générée automatiquement">
            <a:extLst>
              <a:ext uri="{FF2B5EF4-FFF2-40B4-BE49-F238E27FC236}">
                <a16:creationId xmlns:a16="http://schemas.microsoft.com/office/drawing/2014/main" id="{4180999A-720D-5C8E-BFAF-C97CED98B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82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46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2DF0F7-6670-FEAF-C00A-340E3DA24A98}"/>
              </a:ext>
            </a:extLst>
          </p:cNvPr>
          <p:cNvGrpSpPr/>
          <p:nvPr/>
        </p:nvGrpSpPr>
        <p:grpSpPr>
          <a:xfrm>
            <a:off x="1234150" y="1810908"/>
            <a:ext cx="1749240" cy="1408680"/>
            <a:chOff x="1234150" y="1810908"/>
            <a:chExt cx="1749240" cy="140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Encre 1">
                  <a:extLst>
                    <a:ext uri="{FF2B5EF4-FFF2-40B4-BE49-F238E27FC236}">
                      <a16:creationId xmlns:a16="http://schemas.microsoft.com/office/drawing/2014/main" id="{D42EA30B-F3DD-DC45-E52F-3D8CADF3C9A3}"/>
                    </a:ext>
                  </a:extLst>
                </p14:cNvPr>
                <p14:cNvContentPartPr/>
                <p14:nvPr/>
              </p14:nvContentPartPr>
              <p14:xfrm>
                <a:off x="1234150" y="1810908"/>
                <a:ext cx="1749240" cy="1408680"/>
              </p14:xfrm>
            </p:contentPart>
          </mc:Choice>
          <mc:Fallback xmlns="">
            <p:pic>
              <p:nvPicPr>
                <p:cNvPr id="2" name="Encre 1">
                  <a:extLst>
                    <a:ext uri="{FF2B5EF4-FFF2-40B4-BE49-F238E27FC236}">
                      <a16:creationId xmlns:a16="http://schemas.microsoft.com/office/drawing/2014/main" id="{D42EA30B-F3DD-DC45-E52F-3D8CADF3C9A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5150" y="1801908"/>
                  <a:ext cx="1766880" cy="14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Encre 2">
                  <a:extLst>
                    <a:ext uri="{FF2B5EF4-FFF2-40B4-BE49-F238E27FC236}">
                      <a16:creationId xmlns:a16="http://schemas.microsoft.com/office/drawing/2014/main" id="{6DA8F4BF-FF31-785B-F84A-B0C4AA9FF0F3}"/>
                    </a:ext>
                  </a:extLst>
                </p14:cNvPr>
                <p14:cNvContentPartPr/>
                <p14:nvPr/>
              </p14:nvContentPartPr>
              <p14:xfrm>
                <a:off x="1750390" y="2393388"/>
                <a:ext cx="360" cy="3240"/>
              </p14:xfrm>
            </p:contentPart>
          </mc:Choice>
          <mc:Fallback xmlns="">
            <p:pic>
              <p:nvPicPr>
                <p:cNvPr id="3" name="Encre 2">
                  <a:extLst>
                    <a:ext uri="{FF2B5EF4-FFF2-40B4-BE49-F238E27FC236}">
                      <a16:creationId xmlns:a16="http://schemas.microsoft.com/office/drawing/2014/main" id="{6DA8F4BF-FF31-785B-F84A-B0C4AA9FF0F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41390" y="2384748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0A2B914-61F7-B52B-54F9-A54ECF5C1D40}"/>
              </a:ext>
            </a:extLst>
          </p:cNvPr>
          <p:cNvGrpSpPr/>
          <p:nvPr/>
        </p:nvGrpSpPr>
        <p:grpSpPr>
          <a:xfrm>
            <a:off x="3678190" y="2077668"/>
            <a:ext cx="3758760" cy="1499040"/>
            <a:chOff x="3678190" y="2077668"/>
            <a:chExt cx="3758760" cy="14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B44E920D-0482-662C-7897-2843BA715835}"/>
                    </a:ext>
                  </a:extLst>
                </p14:cNvPr>
                <p14:cNvContentPartPr/>
                <p14:nvPr/>
              </p14:nvContentPartPr>
              <p14:xfrm>
                <a:off x="3678190" y="2375388"/>
                <a:ext cx="1477440" cy="91044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B44E920D-0482-662C-7897-2843BA71583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69190" y="2366388"/>
                  <a:ext cx="1495080" cy="9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D3450F18-43C5-7481-9149-1369F4A1FE20}"/>
                    </a:ext>
                  </a:extLst>
                </p14:cNvPr>
                <p14:cNvContentPartPr/>
                <p14:nvPr/>
              </p14:nvContentPartPr>
              <p14:xfrm>
                <a:off x="4766110" y="2396628"/>
                <a:ext cx="360" cy="36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D3450F18-43C5-7481-9149-1369F4A1FE2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57470" y="23876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46F790D2-FBB4-BAAE-0580-89F19E7E0E5C}"/>
                    </a:ext>
                  </a:extLst>
                </p14:cNvPr>
                <p14:cNvContentPartPr/>
                <p14:nvPr/>
              </p14:nvContentPartPr>
              <p14:xfrm>
                <a:off x="5176150" y="2743308"/>
                <a:ext cx="466920" cy="64620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46F790D2-FBB4-BAAE-0580-89F19E7E0E5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67510" y="2734668"/>
                  <a:ext cx="48456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7375D1C8-F53D-3763-1E06-891993E28980}"/>
                    </a:ext>
                  </a:extLst>
                </p14:cNvPr>
                <p14:cNvContentPartPr/>
                <p14:nvPr/>
              </p14:nvContentPartPr>
              <p14:xfrm>
                <a:off x="5703190" y="2077668"/>
                <a:ext cx="1079280" cy="149904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7375D1C8-F53D-3763-1E06-891993E2898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94190" y="2069028"/>
                  <a:ext cx="1096920" cy="15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AB8BD050-F825-C8C8-E46C-9DAD2A6A10AC}"/>
                    </a:ext>
                  </a:extLst>
                </p14:cNvPr>
                <p14:cNvContentPartPr/>
                <p14:nvPr/>
              </p14:nvContentPartPr>
              <p14:xfrm>
                <a:off x="6392950" y="2441988"/>
                <a:ext cx="335160" cy="24408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AB8BD050-F825-C8C8-E46C-9DAD2A6A10A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84310" y="2432988"/>
                  <a:ext cx="3528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CE7032D5-9DD5-0A86-7355-FC45324EBB78}"/>
                    </a:ext>
                  </a:extLst>
                </p14:cNvPr>
                <p14:cNvContentPartPr/>
                <p14:nvPr/>
              </p14:nvContentPartPr>
              <p14:xfrm>
                <a:off x="6811630" y="2702268"/>
                <a:ext cx="625320" cy="8031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CE7032D5-9DD5-0A86-7355-FC45324EBB7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02630" y="2693628"/>
                  <a:ext cx="642960" cy="82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5868C202-4E1F-7E99-26C0-2D17F9467A85}"/>
                  </a:ext>
                </a:extLst>
              </p14:cNvPr>
              <p14:cNvContentPartPr/>
              <p14:nvPr/>
            </p14:nvContentPartPr>
            <p14:xfrm>
              <a:off x="8563750" y="1703268"/>
              <a:ext cx="47520" cy="117180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5868C202-4E1F-7E99-26C0-2D17F9467A8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54750" y="1694628"/>
                <a:ext cx="65160" cy="11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D655931A-1713-2F08-F5CD-3F1226D90882}"/>
                  </a:ext>
                </a:extLst>
              </p14:cNvPr>
              <p14:cNvContentPartPr/>
              <p14:nvPr/>
            </p14:nvContentPartPr>
            <p14:xfrm>
              <a:off x="8590750" y="326530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D655931A-1713-2F08-F5CD-3F1226D908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81750" y="32563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4306E883-04E1-B27D-3D13-B347C5790D4A}"/>
                  </a:ext>
                </a:extLst>
              </p14:cNvPr>
              <p14:cNvContentPartPr/>
              <p14:nvPr/>
            </p14:nvContentPartPr>
            <p14:xfrm>
              <a:off x="1327390" y="4064508"/>
              <a:ext cx="10207080" cy="13320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4306E883-04E1-B27D-3D13-B347C5790D4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18750" y="4055868"/>
                <a:ext cx="10224720" cy="1508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 9" descr="Une image contenant texte, capture d’écran, Police, graphisme&#10;&#10;Description générée automatiquement">
            <a:hlinkClick r:id="rId23"/>
            <a:extLst>
              <a:ext uri="{FF2B5EF4-FFF2-40B4-BE49-F238E27FC236}">
                <a16:creationId xmlns:a16="http://schemas.microsoft.com/office/drawing/2014/main" id="{60B1EBA6-00AF-2068-AC97-6ADA37C0EAE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460"/>
          <a:stretch/>
        </p:blipFill>
        <p:spPr>
          <a:xfrm>
            <a:off x="459385" y="181023"/>
            <a:ext cx="11273230" cy="620960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1AC9FB-3296-976E-CF5C-C61B35B5C753}"/>
              </a:ext>
            </a:extLst>
          </p:cNvPr>
          <p:cNvSpPr txBox="1"/>
          <p:nvPr/>
        </p:nvSpPr>
        <p:spPr>
          <a:xfrm>
            <a:off x="4073909" y="6427897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 u="none" strike="noStrike" dirty="0">
                <a:effectLst/>
                <a:latin typeface="Roboto" panose="020F0502020204030204" pitchFamily="34" charset="0"/>
                <a:hlinkClick r:id="rId23"/>
              </a:rPr>
              <a:t>https://youtu.be/tFab466wQFQ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415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 </a:t>
            </a:r>
            <a:r>
              <a:rPr lang="fr-FR" dirty="0">
                <a:solidFill>
                  <a:schemeClr val="accent2"/>
                </a:solidFill>
              </a:rPr>
              <a:t>/ </a:t>
            </a:r>
            <a:r>
              <a:rPr lang="fr-FR" dirty="0" err="1">
                <a:solidFill>
                  <a:schemeClr val="accent2"/>
                </a:solidFill>
              </a:rPr>
              <a:t>Categorieën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E1D4C-D3C1-48CF-B00A-0490634BB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Savoir-faire lié à l’artisanat</a:t>
            </a:r>
          </a:p>
          <a:p>
            <a:r>
              <a:rPr lang="fr-FR" dirty="0"/>
              <a:t>Autre: </a:t>
            </a:r>
            <a:r>
              <a:rPr lang="fr-FR" b="1" dirty="0"/>
              <a:t>Outil pédagogique</a:t>
            </a:r>
          </a:p>
          <a:p>
            <a:r>
              <a:rPr lang="fr-FR" b="1" dirty="0"/>
              <a:t>Pratiques sociales, rituels, </a:t>
            </a:r>
            <a:r>
              <a:rPr lang="fr-FR" dirty="0"/>
              <a:t>évènements festifs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2DF85-F5E7-FF54-0334-5188C87A79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 err="1"/>
              <a:t>Ambacht</a:t>
            </a:r>
            <a:r>
              <a:rPr lang="fr-FR" b="1" dirty="0"/>
              <a:t>, </a:t>
            </a:r>
            <a:r>
              <a:rPr lang="fr-FR" b="1" dirty="0" err="1"/>
              <a:t>vakmanschap</a:t>
            </a:r>
            <a:r>
              <a:rPr lang="fr-FR" dirty="0"/>
              <a:t> en </a:t>
            </a:r>
            <a:r>
              <a:rPr lang="fr-FR" dirty="0" err="1"/>
              <a:t>techniek</a:t>
            </a:r>
            <a:endParaRPr lang="fr-FR" dirty="0"/>
          </a:p>
          <a:p>
            <a:r>
              <a:rPr lang="fr-FR" dirty="0" err="1"/>
              <a:t>Ander</a:t>
            </a:r>
            <a:r>
              <a:rPr lang="fr-FR" dirty="0"/>
              <a:t>: </a:t>
            </a:r>
            <a:r>
              <a:rPr lang="fr-FR" b="1" dirty="0" err="1"/>
              <a:t>educatieve</a:t>
            </a:r>
            <a:r>
              <a:rPr lang="fr-FR" b="1" dirty="0"/>
              <a:t> </a:t>
            </a:r>
            <a:r>
              <a:rPr lang="fr-FR" b="1" dirty="0" err="1"/>
              <a:t>tool</a:t>
            </a:r>
            <a:endParaRPr lang="fr-FR" b="1" dirty="0"/>
          </a:p>
          <a:p>
            <a:r>
              <a:rPr lang="fr-FR" dirty="0" err="1"/>
              <a:t>Feesten</a:t>
            </a:r>
            <a:r>
              <a:rPr lang="fr-FR" dirty="0"/>
              <a:t>, </a:t>
            </a:r>
            <a:r>
              <a:rPr lang="fr-FR" b="1" dirty="0" err="1"/>
              <a:t>rituelen</a:t>
            </a:r>
            <a:r>
              <a:rPr lang="fr-FR" b="1" dirty="0"/>
              <a:t> en sociale </a:t>
            </a:r>
            <a:r>
              <a:rPr lang="fr-FR" b="1" dirty="0" err="1"/>
              <a:t>gebruiken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5943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000" dirty="0"/>
              <a:t>Un peu d’histoire </a:t>
            </a:r>
            <a:r>
              <a:rPr lang="fr-FR" sz="3000" dirty="0" err="1">
                <a:solidFill>
                  <a:schemeClr val="accent2"/>
                </a:solidFill>
              </a:rPr>
              <a:t>Korte</a:t>
            </a:r>
            <a:r>
              <a:rPr lang="fr-FR" sz="3000" dirty="0">
                <a:solidFill>
                  <a:schemeClr val="accent2"/>
                </a:solidFill>
              </a:rPr>
              <a:t> </a:t>
            </a:r>
            <a:r>
              <a:rPr lang="fr-FR" sz="3000" dirty="0" err="1">
                <a:solidFill>
                  <a:schemeClr val="accent2"/>
                </a:solidFill>
              </a:rPr>
              <a:t>geschiedenis</a:t>
            </a:r>
            <a:endParaRPr lang="fr-FR" sz="3000" dirty="0">
              <a:solidFill>
                <a:schemeClr val="accent2"/>
              </a:solidFill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A08EA6-D72A-F08A-2B19-7CDBAB02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fr-FR" sz="2400" b="1" dirty="0"/>
              <a:t>1843 : </a:t>
            </a:r>
            <a:r>
              <a:rPr lang="fr-FR" dirty="0"/>
              <a:t>première BD belge (Le déluge à Bruxelles – Richard de Querelles) </a:t>
            </a:r>
          </a:p>
          <a:p>
            <a:r>
              <a:rPr lang="fr-FR" sz="2400" b="1" dirty="0"/>
              <a:t>1843 : </a:t>
            </a:r>
            <a:r>
              <a:rPr lang="fr-FR" dirty="0" err="1"/>
              <a:t>eerste</a:t>
            </a:r>
            <a:r>
              <a:rPr lang="fr-FR" dirty="0"/>
              <a:t> </a:t>
            </a:r>
            <a:r>
              <a:rPr lang="fr-FR" dirty="0" err="1"/>
              <a:t>Belgische</a:t>
            </a:r>
            <a:r>
              <a:rPr lang="fr-FR" dirty="0"/>
              <a:t> </a:t>
            </a:r>
            <a:r>
              <a:rPr lang="fr-FR" dirty="0" err="1"/>
              <a:t>stripverhaal</a:t>
            </a:r>
            <a:r>
              <a:rPr lang="fr-FR" dirty="0"/>
              <a:t> (Le déluge à Bruxelles – Richard de Querelles)</a:t>
            </a:r>
          </a:p>
          <a:p>
            <a:endParaRPr lang="fr-FR" sz="2400" dirty="0"/>
          </a:p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du contenu 6" descr="Une image contenant habits, personne, Visage humain, journal&#10;&#10;Description générée automatiquement">
            <a:extLst>
              <a:ext uri="{FF2B5EF4-FFF2-40B4-BE49-F238E27FC236}">
                <a16:creationId xmlns:a16="http://schemas.microsoft.com/office/drawing/2014/main" id="{B8FE8637-6FA7-1E75-6EF2-98BB118E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1616773"/>
            <a:ext cx="6903720" cy="36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BA434-D20B-7068-6DBB-308D497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Un </a:t>
            </a:r>
            <a:r>
              <a:rPr lang="en-US" sz="5600" dirty="0" err="1"/>
              <a:t>peu</a:t>
            </a:r>
            <a:r>
              <a:rPr lang="en-US" sz="5600" dirty="0"/>
              <a:t> </a:t>
            </a:r>
            <a:r>
              <a:rPr lang="en-US" sz="5600" dirty="0" err="1"/>
              <a:t>d’histoire</a:t>
            </a:r>
            <a:r>
              <a:rPr lang="en-US" sz="5600" dirty="0"/>
              <a:t>  </a:t>
            </a:r>
            <a:r>
              <a:rPr lang="en-US" sz="5600" dirty="0">
                <a:solidFill>
                  <a:schemeClr val="accent2"/>
                </a:solidFill>
              </a:rPr>
              <a:t>Korte </a:t>
            </a:r>
            <a:r>
              <a:rPr lang="en-US" sz="5600" dirty="0" err="1">
                <a:solidFill>
                  <a:schemeClr val="accent2"/>
                </a:solidFill>
              </a:rPr>
              <a:t>geschiedenis</a:t>
            </a:r>
            <a:endParaRPr lang="en-US" sz="5600" dirty="0">
              <a:solidFill>
                <a:schemeClr val="accent2"/>
              </a:solidFill>
            </a:endParaRPr>
          </a:p>
        </p:txBody>
      </p:sp>
      <p:sp>
        <p:nvSpPr>
          <p:cNvPr id="25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EA47C"/>
          </a:solidFill>
          <a:ln w="38100" cap="rnd">
            <a:solidFill>
              <a:srgbClr val="9EA4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A3691CB1-A7DA-F37F-CB89-B184BC62F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b="1" dirty="0"/>
              <a:t>1929 </a:t>
            </a:r>
            <a:r>
              <a:rPr lang="en-US" dirty="0"/>
              <a:t>: première apparition de </a:t>
            </a:r>
            <a:r>
              <a:rPr lang="en-US" dirty="0" err="1"/>
              <a:t>Tintin</a:t>
            </a:r>
            <a:r>
              <a:rPr lang="en-US" dirty="0"/>
              <a:t> au Pays des </a:t>
            </a:r>
            <a:r>
              <a:rPr lang="en-US" dirty="0" err="1"/>
              <a:t>Sovjets</a:t>
            </a:r>
            <a:r>
              <a:rPr lang="en-US" dirty="0"/>
              <a:t> </a:t>
            </a:r>
          </a:p>
          <a:p>
            <a:r>
              <a:rPr lang="en-US" b="1" dirty="0"/>
              <a:t>1946 </a:t>
            </a:r>
            <a:r>
              <a:rPr lang="en-US" dirty="0"/>
              <a:t>: </a:t>
            </a:r>
            <a:r>
              <a:rPr lang="en-US" dirty="0" err="1"/>
              <a:t>lancement</a:t>
            </a:r>
            <a:r>
              <a:rPr lang="en-US" dirty="0"/>
              <a:t> du magazine </a:t>
            </a:r>
            <a:r>
              <a:rPr lang="en-US" dirty="0" err="1"/>
              <a:t>Tintin</a:t>
            </a:r>
            <a:r>
              <a:rPr lang="en-US" dirty="0"/>
              <a:t>/</a:t>
            </a:r>
            <a:r>
              <a:rPr lang="en-US" dirty="0" err="1"/>
              <a:t>Kuifje</a:t>
            </a:r>
            <a:r>
              <a:rPr lang="en-US" dirty="0"/>
              <a:t> aux </a:t>
            </a:r>
            <a:r>
              <a:rPr lang="en-US" dirty="0" err="1"/>
              <a:t>éditions</a:t>
            </a:r>
            <a:r>
              <a:rPr lang="en-US" dirty="0"/>
              <a:t> du Lombard</a:t>
            </a:r>
          </a:p>
          <a:p>
            <a:endParaRPr lang="en-US" dirty="0"/>
          </a:p>
          <a:p>
            <a:r>
              <a:rPr lang="en-US" b="1" dirty="0"/>
              <a:t>1929 </a:t>
            </a:r>
            <a:r>
              <a:rPr lang="en-US" dirty="0"/>
              <a:t>: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verschijning</a:t>
            </a:r>
            <a:r>
              <a:rPr lang="en-US" dirty="0"/>
              <a:t> van </a:t>
            </a:r>
            <a:r>
              <a:rPr lang="en-US" dirty="0" err="1"/>
              <a:t>Kuifje</a:t>
            </a:r>
            <a:r>
              <a:rPr lang="en-US" dirty="0"/>
              <a:t> in het land van de </a:t>
            </a:r>
            <a:r>
              <a:rPr lang="en-US" dirty="0" err="1"/>
              <a:t>Sovjets</a:t>
            </a:r>
            <a:r>
              <a:rPr lang="en-US" dirty="0"/>
              <a:t> </a:t>
            </a:r>
          </a:p>
          <a:p>
            <a:r>
              <a:rPr lang="en-US" b="1" dirty="0"/>
              <a:t>1946 </a:t>
            </a:r>
            <a:r>
              <a:rPr lang="en-US" dirty="0"/>
              <a:t>: </a:t>
            </a:r>
            <a:r>
              <a:rPr lang="en-US" dirty="0" err="1"/>
              <a:t>lancering</a:t>
            </a:r>
            <a:r>
              <a:rPr lang="en-US" dirty="0"/>
              <a:t> van het </a:t>
            </a:r>
            <a:r>
              <a:rPr lang="en-US" dirty="0" err="1"/>
              <a:t>weekblad</a:t>
            </a:r>
            <a:r>
              <a:rPr lang="en-US" dirty="0"/>
              <a:t> </a:t>
            </a:r>
            <a:r>
              <a:rPr lang="en-US" dirty="0" err="1"/>
              <a:t>Kuifje</a:t>
            </a:r>
            <a:r>
              <a:rPr lang="en-US" dirty="0"/>
              <a:t>/</a:t>
            </a:r>
            <a:r>
              <a:rPr lang="en-US" dirty="0" err="1"/>
              <a:t>Tintin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uitgeverij</a:t>
            </a:r>
            <a:r>
              <a:rPr lang="en-US" dirty="0"/>
              <a:t> Le Lombard</a:t>
            </a:r>
          </a:p>
          <a:p>
            <a:endParaRPr lang="en-US" dirty="0"/>
          </a:p>
        </p:txBody>
      </p:sp>
      <p:pic>
        <p:nvPicPr>
          <p:cNvPr id="10" name="Espace réservé du contenu 9" descr="Une image contenant texte, journal, Visage humain, habits&#10;&#10;Description générée automatiquement">
            <a:extLst>
              <a:ext uri="{FF2B5EF4-FFF2-40B4-BE49-F238E27FC236}">
                <a16:creationId xmlns:a16="http://schemas.microsoft.com/office/drawing/2014/main" id="{4F689135-89AE-29BE-B1C0-73D96AAAB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788" y="0"/>
            <a:ext cx="2748320" cy="4041648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981DE0F-C2EC-4C47-66DD-8446B9B5A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/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0060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1D2A34"/>
      </a:dk2>
      <a:lt2>
        <a:srgbClr val="E3E2E8"/>
      </a:lt2>
      <a:accent1>
        <a:srgbClr val="9EA47C"/>
      </a:accent1>
      <a:accent2>
        <a:srgbClr val="8AA873"/>
      </a:accent2>
      <a:accent3>
        <a:srgbClr val="80AA7F"/>
      </a:accent3>
      <a:accent4>
        <a:srgbClr val="75AC8B"/>
      </a:accent4>
      <a:accent5>
        <a:srgbClr val="7EA79F"/>
      </a:accent5>
      <a:accent6>
        <a:srgbClr val="77A7B5"/>
      </a:accent6>
      <a:hlink>
        <a:srgbClr val="7469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{5D41A012-4198-D544-B316-F7313672E0B5}tf10001071</Template>
  <TotalTime>11437</TotalTime>
  <Words>775</Words>
  <Application>Microsoft Macintosh PowerPoint</Application>
  <PresentationFormat>Breedbeeld</PresentationFormat>
  <Paragraphs>93</Paragraphs>
  <Slides>21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Modern Love</vt:lpstr>
      <vt:lpstr>Roboto</vt:lpstr>
      <vt:lpstr>The Hand</vt:lpstr>
      <vt:lpstr>SketchyVTI</vt:lpstr>
      <vt:lpstr>L’art de la BD : PATRIMOINE de la Région de Bruxelles-Capitale - Stripkunst: ERFGOED van het Brusselse Hoofdstedelijk Gewest</vt:lpstr>
      <vt:lpstr>Bienvenue Welkom</vt:lpstr>
      <vt:lpstr>Ans Persoons  Staatssecretaris van het Brussels Hoofdstedelijk Gewest, belast met Stedenbouw en Erfgoed  Secrétaire d'Etat à la Région de Bruxelles-Capitale, chargée de l'Urbanisme et du Patrimoine</vt:lpstr>
      <vt:lpstr>Le patrimoine culturel immatériel – Immaterieel Cultureel Erfgoed </vt:lpstr>
      <vt:lpstr>L’art de la BD à Bruxelles –Stripkunst in Brussel</vt:lpstr>
      <vt:lpstr>PowerPoint-presentatie</vt:lpstr>
      <vt:lpstr>Catégories / Categorieën</vt:lpstr>
      <vt:lpstr>Un peu d’histoire Korte geschiedenis</vt:lpstr>
      <vt:lpstr>Un peu d’histoire  Korte geschiedenis</vt:lpstr>
      <vt:lpstr>Korte geschiedenis  Un peu d’histoire</vt:lpstr>
      <vt:lpstr>Un peu d’histoire Korte geschiedenis</vt:lpstr>
      <vt:lpstr>Un peu d’histoire  Korte geschiedenis</vt:lpstr>
      <vt:lpstr>Quelques chiffres / enkele cijfers</vt:lpstr>
      <vt:lpstr>Quelques chiffres / enkele cijfers</vt:lpstr>
      <vt:lpstr>Ancrage bruxellois  Brusselse Verankering</vt:lpstr>
      <vt:lpstr>Notre motivation / onze motivatie</vt:lpstr>
      <vt:lpstr>Perspectives d’avenir ++ Toekomstperspectieven ++</vt:lpstr>
      <vt:lpstr>Défis / uitdagingen</vt:lpstr>
      <vt:lpstr>Témoingages Getuigenissen</vt:lpstr>
      <vt:lpstr>François Schuiten</vt:lpstr>
      <vt:lpstr>L’art de la BD : PATRIMOINE de la Région de Bruxelles-Capitale - Stripkunst: ERFGOED van het Brusselse Hoofdstedelijk Gewest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L’art de la BD : PATRIMOINE de la Région de Bruxelles-Capitale - Stripkunst: ERFGOED van het Brusselse Hoofdstedelijk Gewest</dc:title>
  <dc:creator>Tine Anthoni</dc:creator>
  <cp:lastModifiedBy>Marie Neefs</cp:lastModifiedBy>
  <cp:revision>6</cp:revision>
  <dcterms:created xsi:type="dcterms:W3CDTF">2024-05-14T13:56:17Z</dcterms:created>
  <dcterms:modified xsi:type="dcterms:W3CDTF">2024-05-22T14:39:05Z</dcterms:modified>
</cp:coreProperties>
</file>